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3" r:id="rId8"/>
    <p:sldId id="264" r:id="rId9"/>
    <p:sldId id="266" r:id="rId10"/>
    <p:sldId id="267" r:id="rId11"/>
    <p:sldId id="269" r:id="rId12"/>
    <p:sldId id="270" r:id="rId13"/>
    <p:sldId id="271" r:id="rId14"/>
    <p:sldId id="274" r:id="rId15"/>
    <p:sldId id="272" r:id="rId16"/>
    <p:sldId id="276" r:id="rId17"/>
    <p:sldId id="278" r:id="rId18"/>
    <p:sldId id="279" r:id="rId19"/>
    <p:sldId id="280"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59" d="100"/>
          <a:sy n="59" d="100"/>
        </p:scale>
        <p:origin x="84" y="11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3783D6-8E75-498B-9A32-0CDC85BC03AA}" type="datetimeFigureOut">
              <a:rPr lang="en-GB" smtClean="0"/>
              <a:t>24/09/2018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A4913-92C8-4622-B948-9D07E8F7F8F4}" type="slidenum">
              <a:rPr lang="en-GB" smtClean="0"/>
              <a:t>‹#›</a:t>
            </a:fld>
            <a:endParaRPr lang="en-GB"/>
          </a:p>
        </p:txBody>
      </p:sp>
    </p:spTree>
    <p:extLst>
      <p:ext uri="{BB962C8B-B14F-4D97-AF65-F5344CB8AC3E}">
        <p14:creationId xmlns:p14="http://schemas.microsoft.com/office/powerpoint/2010/main" val="23363749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4A6FE29-84F1-4E27-87A2-B97C94629941}" type="slidenum">
              <a:rPr lang="en-GB" smtClean="0"/>
              <a:t>14</a:t>
            </a:fld>
            <a:endParaRPr lang="en-GB"/>
          </a:p>
        </p:txBody>
      </p:sp>
    </p:spTree>
    <p:extLst>
      <p:ext uri="{BB962C8B-B14F-4D97-AF65-F5344CB8AC3E}">
        <p14:creationId xmlns:p14="http://schemas.microsoft.com/office/powerpoint/2010/main" val="40179522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4A6FE29-84F1-4E27-87A2-B97C94629941}" type="slidenum">
              <a:rPr lang="en-GB" smtClean="0"/>
              <a:t>15</a:t>
            </a:fld>
            <a:endParaRPr lang="en-GB"/>
          </a:p>
        </p:txBody>
      </p:sp>
    </p:spTree>
    <p:extLst>
      <p:ext uri="{BB962C8B-B14F-4D97-AF65-F5344CB8AC3E}">
        <p14:creationId xmlns:p14="http://schemas.microsoft.com/office/powerpoint/2010/main" val="33514626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4A6FE29-84F1-4E27-87A2-B97C94629941}" type="slidenum">
              <a:rPr lang="en-GB" smtClean="0"/>
              <a:t>16</a:t>
            </a:fld>
            <a:endParaRPr lang="en-GB"/>
          </a:p>
        </p:txBody>
      </p:sp>
    </p:spTree>
    <p:extLst>
      <p:ext uri="{BB962C8B-B14F-4D97-AF65-F5344CB8AC3E}">
        <p14:creationId xmlns:p14="http://schemas.microsoft.com/office/powerpoint/2010/main" val="32289105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4A6FE29-84F1-4E27-87A2-B97C94629941}" type="slidenum">
              <a:rPr lang="en-GB" smtClean="0"/>
              <a:t>17</a:t>
            </a:fld>
            <a:endParaRPr lang="en-GB"/>
          </a:p>
        </p:txBody>
      </p:sp>
    </p:spTree>
    <p:extLst>
      <p:ext uri="{BB962C8B-B14F-4D97-AF65-F5344CB8AC3E}">
        <p14:creationId xmlns:p14="http://schemas.microsoft.com/office/powerpoint/2010/main" val="2907978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4A6FE29-84F1-4E27-87A2-B97C94629941}" type="slidenum">
              <a:rPr lang="en-GB" smtClean="0"/>
              <a:t>18</a:t>
            </a:fld>
            <a:endParaRPr lang="en-GB"/>
          </a:p>
        </p:txBody>
      </p:sp>
    </p:spTree>
    <p:extLst>
      <p:ext uri="{BB962C8B-B14F-4D97-AF65-F5344CB8AC3E}">
        <p14:creationId xmlns:p14="http://schemas.microsoft.com/office/powerpoint/2010/main" val="13620610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9/24/2018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9/24/2018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9/24/2018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9/24/2018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9/24/2018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9/24/2018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9/24/2018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9/24/2018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smtClean="0"/>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smtClean="0"/>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9/24/2018</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smtClean="0"/>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smtClean="0"/>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9/24/2018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smtClean="0"/>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9/24/2018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smtClean="0"/>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smtClean="0"/>
              <a:t>Click to 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9/24/2018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9/24/2018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9/24/2018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9/24/2018</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yperlinks/Written%20division%20explanation.pptx"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oxfordowl.co.uk/for-home/advice-for-parents/" TargetMode="External"/><Relationship Id="rId2" Type="http://schemas.openxmlformats.org/officeDocument/2006/relationships/hyperlink" Target="http://www.familymathstoolkit.org.uk/"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What maths looks like at St Margaret’s</a:t>
            </a:r>
            <a:endParaRPr lang="en-GB" dirty="0"/>
          </a:p>
        </p:txBody>
      </p:sp>
      <p:sp>
        <p:nvSpPr>
          <p:cNvPr id="3" name="Subtitle 2"/>
          <p:cNvSpPr>
            <a:spLocks noGrp="1"/>
          </p:cNvSpPr>
          <p:nvPr>
            <p:ph type="subTitle" idx="1"/>
          </p:nvPr>
        </p:nvSpPr>
        <p:spPr/>
        <p:txBody>
          <a:bodyPr>
            <a:noAutofit/>
          </a:bodyPr>
          <a:lstStyle/>
          <a:p>
            <a:r>
              <a:rPr lang="en-GB" sz="2800" dirty="0" smtClean="0"/>
              <a:t>And how you can help at home </a:t>
            </a:r>
            <a:r>
              <a:rPr lang="en-GB" sz="2800" dirty="0" smtClean="0">
                <a:sym typeface="Wingdings" panose="05000000000000000000" pitchFamily="2" charset="2"/>
              </a:rPr>
              <a:t> </a:t>
            </a:r>
            <a:endParaRPr lang="en-GB" sz="2800" dirty="0"/>
          </a:p>
        </p:txBody>
      </p:sp>
    </p:spTree>
    <p:extLst>
      <p:ext uri="{BB962C8B-B14F-4D97-AF65-F5344CB8AC3E}">
        <p14:creationId xmlns:p14="http://schemas.microsoft.com/office/powerpoint/2010/main" val="15835028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700" y="955188"/>
            <a:ext cx="10571998" cy="970450"/>
          </a:xfrm>
        </p:spPr>
        <p:txBody>
          <a:bodyPr/>
          <a:lstStyle/>
          <a:p>
            <a:r>
              <a:rPr lang="en-GB" dirty="0"/>
              <a:t>This is our philosophy</a:t>
            </a:r>
            <a:br>
              <a:rPr lang="en-GB" dirty="0"/>
            </a:br>
            <a:endParaRPr lang="en-GB" dirty="0"/>
          </a:p>
        </p:txBody>
      </p:sp>
      <p:sp>
        <p:nvSpPr>
          <p:cNvPr id="3" name="Content Placeholder 2"/>
          <p:cNvSpPr>
            <a:spLocks noGrp="1"/>
          </p:cNvSpPr>
          <p:nvPr>
            <p:ph idx="1"/>
          </p:nvPr>
        </p:nvSpPr>
        <p:spPr>
          <a:xfrm>
            <a:off x="695700" y="2666787"/>
            <a:ext cx="10554574" cy="3636511"/>
          </a:xfrm>
        </p:spPr>
        <p:txBody>
          <a:bodyPr/>
          <a:lstStyle/>
          <a:p>
            <a:pPr lvl="0"/>
            <a:r>
              <a:rPr lang="en-GB" sz="2400" dirty="0" smtClean="0"/>
              <a:t>Everyone </a:t>
            </a:r>
            <a:r>
              <a:rPr lang="en-GB" sz="2400" dirty="0"/>
              <a:t>can learn maths. We encourage a growth </a:t>
            </a:r>
            <a:r>
              <a:rPr lang="en-GB" sz="2400" dirty="0" err="1" smtClean="0"/>
              <a:t>mindset</a:t>
            </a:r>
            <a:r>
              <a:rPr lang="en-GB" sz="2400" dirty="0" smtClean="0"/>
              <a:t>.</a:t>
            </a:r>
            <a:endParaRPr lang="en-GB" sz="2400" dirty="0"/>
          </a:p>
          <a:p>
            <a:pPr lvl="0"/>
            <a:r>
              <a:rPr lang="en-GB" sz="2400" dirty="0"/>
              <a:t>Mastery approach to learning where children’s understanding is deepened</a:t>
            </a:r>
          </a:p>
          <a:p>
            <a:pPr lvl="0"/>
            <a:r>
              <a:rPr lang="en-GB" sz="2400" dirty="0"/>
              <a:t>Concrete, Pictorial, abstract (CAP) approach to ensure a solid understanding</a:t>
            </a:r>
          </a:p>
          <a:p>
            <a:pPr lvl="0"/>
            <a:r>
              <a:rPr lang="en-GB" sz="2400" dirty="0"/>
              <a:t>Problem solving and reasoning takes place in every objective</a:t>
            </a:r>
          </a:p>
          <a:p>
            <a:pPr lvl="0"/>
            <a:r>
              <a:rPr lang="en-GB" sz="2400" dirty="0"/>
              <a:t>We make cross curricular links wherever possible</a:t>
            </a:r>
          </a:p>
          <a:p>
            <a:endParaRPr lang="en-GB" dirty="0"/>
          </a:p>
        </p:txBody>
      </p:sp>
    </p:spTree>
    <p:extLst>
      <p:ext uri="{BB962C8B-B14F-4D97-AF65-F5344CB8AC3E}">
        <p14:creationId xmlns:p14="http://schemas.microsoft.com/office/powerpoint/2010/main" val="4056429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1288" y="1018688"/>
            <a:ext cx="10571998" cy="970450"/>
          </a:xfrm>
        </p:spPr>
        <p:txBody>
          <a:bodyPr/>
          <a:lstStyle/>
          <a:p>
            <a:r>
              <a:rPr lang="en-GB" dirty="0"/>
              <a:t>What maths looks like in our school:</a:t>
            </a:r>
            <a:br>
              <a:rPr lang="en-GB" dirty="0"/>
            </a:br>
            <a:endParaRPr lang="en-GB" dirty="0"/>
          </a:p>
        </p:txBody>
      </p:sp>
      <p:sp>
        <p:nvSpPr>
          <p:cNvPr id="3" name="Content Placeholder 2"/>
          <p:cNvSpPr>
            <a:spLocks noGrp="1"/>
          </p:cNvSpPr>
          <p:nvPr>
            <p:ph idx="1"/>
          </p:nvPr>
        </p:nvSpPr>
        <p:spPr>
          <a:xfrm>
            <a:off x="528426" y="2376245"/>
            <a:ext cx="10554574" cy="4481755"/>
          </a:xfrm>
        </p:spPr>
        <p:txBody>
          <a:bodyPr>
            <a:normAutofit fontScale="85000" lnSpcReduction="20000"/>
          </a:bodyPr>
          <a:lstStyle/>
          <a:p>
            <a:pPr lvl="0"/>
            <a:r>
              <a:rPr lang="en-GB" sz="3100" dirty="0" smtClean="0"/>
              <a:t>Access </a:t>
            </a:r>
            <a:r>
              <a:rPr lang="en-GB" sz="3100" dirty="0"/>
              <a:t>to manipulatives/concrete resources to support understanding</a:t>
            </a:r>
          </a:p>
          <a:p>
            <a:pPr lvl="0"/>
            <a:r>
              <a:rPr lang="en-GB" sz="3100" dirty="0"/>
              <a:t>Flexible mixed ability groupings for some lessons which allows children to work with different </a:t>
            </a:r>
            <a:r>
              <a:rPr lang="en-GB" sz="3100" dirty="0" smtClean="0"/>
              <a:t>children and to ensure challenge</a:t>
            </a:r>
            <a:endParaRPr lang="en-GB" sz="3100" dirty="0"/>
          </a:p>
          <a:p>
            <a:pPr lvl="0"/>
            <a:r>
              <a:rPr lang="en-GB" sz="3100" dirty="0"/>
              <a:t>Lots of talk and reasoning</a:t>
            </a:r>
          </a:p>
          <a:p>
            <a:pPr lvl="0"/>
            <a:r>
              <a:rPr lang="en-GB" sz="3100" dirty="0"/>
              <a:t>Problem solving throughout</a:t>
            </a:r>
          </a:p>
          <a:p>
            <a:pPr lvl="0"/>
            <a:r>
              <a:rPr lang="en-GB" sz="3100" dirty="0"/>
              <a:t>Opportunities to practise and become fluent in calculation methods</a:t>
            </a:r>
          </a:p>
          <a:p>
            <a:pPr lvl="0"/>
            <a:r>
              <a:rPr lang="en-GB" sz="3100" dirty="0"/>
              <a:t>Mini-plenaries to share misconceptions, pose questions, challenge ideas</a:t>
            </a:r>
          </a:p>
          <a:p>
            <a:endParaRPr lang="en-GB" dirty="0"/>
          </a:p>
        </p:txBody>
      </p:sp>
    </p:spTree>
    <p:extLst>
      <p:ext uri="{BB962C8B-B14F-4D97-AF65-F5344CB8AC3E}">
        <p14:creationId xmlns:p14="http://schemas.microsoft.com/office/powerpoint/2010/main" val="426768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does it work?</a:t>
            </a:r>
            <a:endParaRPr lang="en-GB" dirty="0"/>
          </a:p>
        </p:txBody>
      </p:sp>
      <p:sp>
        <p:nvSpPr>
          <p:cNvPr id="3" name="Content Placeholder 2"/>
          <p:cNvSpPr>
            <a:spLocks noGrp="1"/>
          </p:cNvSpPr>
          <p:nvPr>
            <p:ph idx="1"/>
          </p:nvPr>
        </p:nvSpPr>
        <p:spPr>
          <a:xfrm>
            <a:off x="818712" y="2222287"/>
            <a:ext cx="10554574" cy="4470613"/>
          </a:xfrm>
        </p:spPr>
        <p:txBody>
          <a:bodyPr>
            <a:normAutofit fontScale="92500" lnSpcReduction="10000"/>
          </a:bodyPr>
          <a:lstStyle/>
          <a:p>
            <a:pPr lvl="0"/>
            <a:r>
              <a:rPr lang="en-GB" sz="2400" dirty="0"/>
              <a:t>Structured problems which challenge thinking and allow children to expose patterns and opportunities for “making connections”</a:t>
            </a:r>
          </a:p>
          <a:p>
            <a:pPr lvl="0"/>
            <a:r>
              <a:rPr lang="en-GB" sz="2400" dirty="0"/>
              <a:t>In some lessons, children choose their own entry point to challenge themselves. All challenges are linked, promoting the mastery approach.</a:t>
            </a:r>
          </a:p>
          <a:p>
            <a:pPr lvl="0"/>
            <a:r>
              <a:rPr lang="en-GB" sz="2400" dirty="0"/>
              <a:t>Focus on specific mathematical language, especially when explaining why.</a:t>
            </a:r>
          </a:p>
          <a:p>
            <a:pPr lvl="0"/>
            <a:r>
              <a:rPr lang="en-GB" sz="2400" dirty="0"/>
              <a:t>Regular links to “real world” maths</a:t>
            </a:r>
          </a:p>
          <a:p>
            <a:pPr lvl="0"/>
            <a:r>
              <a:rPr lang="en-GB" sz="2400" dirty="0"/>
              <a:t>Regular practice of times tables through chanting, singing and games</a:t>
            </a:r>
          </a:p>
          <a:p>
            <a:pPr lvl="0"/>
            <a:r>
              <a:rPr lang="en-GB" sz="2400" dirty="0"/>
              <a:t>Many opportunities to talk mathematically</a:t>
            </a:r>
          </a:p>
          <a:p>
            <a:pPr lvl="0"/>
            <a:r>
              <a:rPr lang="en-GB" sz="2400" dirty="0"/>
              <a:t>Reasoning activities such as : True/False, Prove It, Always, Sometimes, Never.</a:t>
            </a:r>
          </a:p>
          <a:p>
            <a:endParaRPr lang="en-GB" dirty="0"/>
          </a:p>
        </p:txBody>
      </p:sp>
    </p:spTree>
    <p:extLst>
      <p:ext uri="{BB962C8B-B14F-4D97-AF65-F5344CB8AC3E}">
        <p14:creationId xmlns:p14="http://schemas.microsoft.com/office/powerpoint/2010/main" val="2356523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9812" y="2615987"/>
            <a:ext cx="10554574" cy="3636511"/>
          </a:xfrm>
        </p:spPr>
        <p:txBody>
          <a:bodyPr/>
          <a:lstStyle/>
          <a:p>
            <a:pPr lvl="0"/>
            <a:r>
              <a:rPr lang="en-GB" sz="2400" dirty="0"/>
              <a:t>When needed, children are given time to review a task in the following session or later that day. Sessions are fluid and intervention is rapid.</a:t>
            </a:r>
          </a:p>
          <a:p>
            <a:pPr lvl="0"/>
            <a:r>
              <a:rPr lang="en-GB" sz="2400" dirty="0"/>
              <a:t>Children evaluate their work using the red and green boxes which informs use of intervention along with marking and assessment during the lesson. </a:t>
            </a:r>
          </a:p>
          <a:p>
            <a:pPr lvl="0"/>
            <a:r>
              <a:rPr lang="en-GB" sz="2400" dirty="0"/>
              <a:t>Teachers may pre-teach a concept ahead of the </a:t>
            </a:r>
            <a:r>
              <a:rPr lang="en-GB" sz="2400" dirty="0" smtClean="0"/>
              <a:t>lesson too, to help build confidence or enable children to access the lesson</a:t>
            </a:r>
            <a:endParaRPr lang="en-GB" sz="2400" dirty="0"/>
          </a:p>
          <a:p>
            <a:endParaRPr lang="en-GB" dirty="0"/>
          </a:p>
        </p:txBody>
      </p:sp>
    </p:spTree>
    <p:extLst>
      <p:ext uri="{BB962C8B-B14F-4D97-AF65-F5344CB8AC3E}">
        <p14:creationId xmlns:p14="http://schemas.microsoft.com/office/powerpoint/2010/main" val="31017180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are we heading?</a:t>
            </a:r>
            <a:endParaRPr lang="en-GB" dirty="0"/>
          </a:p>
        </p:txBody>
      </p:sp>
      <p:sp>
        <p:nvSpPr>
          <p:cNvPr id="3" name="Content Placeholder 2"/>
          <p:cNvSpPr>
            <a:spLocks noGrp="1"/>
          </p:cNvSpPr>
          <p:nvPr>
            <p:ph idx="1"/>
          </p:nvPr>
        </p:nvSpPr>
        <p:spPr>
          <a:xfrm>
            <a:off x="294384" y="2481730"/>
            <a:ext cx="10554574" cy="3636511"/>
          </a:xfrm>
        </p:spPr>
        <p:txBody>
          <a:bodyPr/>
          <a:lstStyle/>
          <a:p>
            <a:r>
              <a:rPr lang="en-GB" sz="3200" dirty="0" smtClean="0"/>
              <a:t>By the end of year 2</a:t>
            </a:r>
          </a:p>
          <a:p>
            <a:endParaRPr lang="en-GB" dirty="0" smtClean="0"/>
          </a:p>
          <a:p>
            <a:pPr marL="0" indent="0">
              <a:buNone/>
            </a:pPr>
            <a:r>
              <a:rPr lang="en-GB" sz="2400" dirty="0" smtClean="0"/>
              <a:t>Using </a:t>
            </a:r>
            <a:r>
              <a:rPr lang="en-GB" sz="2400" dirty="0" err="1" smtClean="0"/>
              <a:t>numberlines</a:t>
            </a:r>
            <a:r>
              <a:rPr lang="en-GB" sz="2400" dirty="0" smtClean="0"/>
              <a:t> </a:t>
            </a:r>
            <a:r>
              <a:rPr lang="en-GB" sz="2400" dirty="0"/>
              <a:t>to develop understanding of:</a:t>
            </a:r>
          </a:p>
          <a:p>
            <a:r>
              <a:rPr lang="en-GB" sz="2400" u="sng" dirty="0"/>
              <a:t>Counting on in tens and ones</a:t>
            </a:r>
          </a:p>
          <a:p>
            <a:r>
              <a:rPr lang="en-GB" sz="2400" dirty="0"/>
              <a:t>23 + 12 = 23 + 10 + 2</a:t>
            </a:r>
          </a:p>
          <a:p>
            <a:r>
              <a:rPr lang="en-GB" sz="2400" dirty="0"/>
              <a:t>             = 33 + 2</a:t>
            </a:r>
          </a:p>
          <a:p>
            <a:r>
              <a:rPr lang="en-GB" sz="2400" dirty="0"/>
              <a:t>             = 35</a:t>
            </a:r>
          </a:p>
          <a:p>
            <a:endParaRPr lang="en-GB" dirty="0"/>
          </a:p>
        </p:txBody>
      </p:sp>
      <p:pic>
        <p:nvPicPr>
          <p:cNvPr id="4" name="Picture 3"/>
          <p:cNvPicPr/>
          <p:nvPr/>
        </p:nvPicPr>
        <p:blipFill>
          <a:blip r:embed="rId2"/>
          <a:srcRect/>
          <a:stretch>
            <a:fillRect/>
          </a:stretch>
        </p:blipFill>
        <p:spPr bwMode="auto">
          <a:xfrm>
            <a:off x="4468997" y="4945487"/>
            <a:ext cx="6581076" cy="1302912"/>
          </a:xfrm>
          <a:prstGeom prst="rect">
            <a:avLst/>
          </a:prstGeom>
          <a:solidFill>
            <a:schemeClr val="accent1"/>
          </a:solidFill>
          <a:ln w="9525">
            <a:noFill/>
            <a:miter lim="800000"/>
            <a:headEnd/>
            <a:tailEnd/>
          </a:ln>
        </p:spPr>
      </p:pic>
    </p:spTree>
    <p:extLst>
      <p:ext uri="{BB962C8B-B14F-4D97-AF65-F5344CB8AC3E}">
        <p14:creationId xmlns:p14="http://schemas.microsoft.com/office/powerpoint/2010/main" val="1187244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3144" y="479125"/>
            <a:ext cx="11166379" cy="2431435"/>
          </a:xfrm>
          <a:prstGeom prst="rect">
            <a:avLst/>
          </a:prstGeom>
        </p:spPr>
        <p:txBody>
          <a:bodyPr wrap="square">
            <a:spAutoFit/>
          </a:bodyPr>
          <a:lstStyle/>
          <a:p>
            <a:r>
              <a:rPr lang="en-GB" sz="2800" b="1" u="sng" dirty="0" smtClean="0"/>
              <a:t>Towards a</a:t>
            </a:r>
            <a:r>
              <a:rPr lang="en-GB" sz="2800" b="1" u="sng" baseline="0" dirty="0" smtClean="0"/>
              <a:t> Written Method</a:t>
            </a:r>
            <a:endParaRPr lang="en-GB" sz="2800" b="1" u="sng" dirty="0" smtClean="0"/>
          </a:p>
          <a:p>
            <a:pPr>
              <a:defRPr/>
            </a:pPr>
            <a:r>
              <a:rPr lang="en-GB" sz="2800" u="sng" dirty="0"/>
              <a:t>Partitioning in different ways and recombine</a:t>
            </a:r>
            <a:endParaRPr lang="en-GB" sz="2800" dirty="0"/>
          </a:p>
          <a:p>
            <a:pPr>
              <a:defRPr/>
            </a:pPr>
            <a:r>
              <a:rPr lang="en-GB" sz="3200" dirty="0"/>
              <a:t>47+25</a:t>
            </a:r>
          </a:p>
          <a:p>
            <a:r>
              <a:rPr lang="en-GB" sz="3200" dirty="0" smtClean="0"/>
              <a:t>       </a:t>
            </a:r>
            <a:r>
              <a:rPr lang="en-GB" sz="3200" b="1" dirty="0" smtClean="0"/>
              <a:t>47                           25                           60 + 12</a:t>
            </a:r>
            <a:endParaRPr lang="en-GB" sz="3200" dirty="0" smtClean="0"/>
          </a:p>
          <a:p>
            <a:endParaRPr lang="en-GB" sz="3200" dirty="0" smtClean="0"/>
          </a:p>
        </p:txBody>
      </p:sp>
      <p:pic>
        <p:nvPicPr>
          <p:cNvPr id="5" name="Picture 4"/>
          <p:cNvPicPr>
            <a:picLocks noChangeAspect="1"/>
          </p:cNvPicPr>
          <p:nvPr/>
        </p:nvPicPr>
        <p:blipFill>
          <a:blip r:embed="rId2"/>
          <a:stretch>
            <a:fillRect/>
          </a:stretch>
        </p:blipFill>
        <p:spPr>
          <a:xfrm>
            <a:off x="3610765" y="2508719"/>
            <a:ext cx="1299988" cy="1392187"/>
          </a:xfrm>
          <a:prstGeom prst="rect">
            <a:avLst/>
          </a:prstGeom>
        </p:spPr>
      </p:pic>
      <p:pic>
        <p:nvPicPr>
          <p:cNvPr id="6" name="Picture 5"/>
          <p:cNvPicPr>
            <a:picLocks noChangeAspect="1"/>
          </p:cNvPicPr>
          <p:nvPr/>
        </p:nvPicPr>
        <p:blipFill>
          <a:blip r:embed="rId3"/>
          <a:stretch>
            <a:fillRect/>
          </a:stretch>
        </p:blipFill>
        <p:spPr>
          <a:xfrm>
            <a:off x="257795" y="2481510"/>
            <a:ext cx="2339310" cy="1388056"/>
          </a:xfrm>
          <a:prstGeom prst="rect">
            <a:avLst/>
          </a:prstGeom>
        </p:spPr>
      </p:pic>
      <p:pic>
        <p:nvPicPr>
          <p:cNvPr id="7" name="Picture 6"/>
          <p:cNvPicPr>
            <a:picLocks noChangeAspect="1"/>
          </p:cNvPicPr>
          <p:nvPr/>
        </p:nvPicPr>
        <p:blipFill>
          <a:blip r:embed="rId4"/>
          <a:stretch>
            <a:fillRect/>
          </a:stretch>
        </p:blipFill>
        <p:spPr>
          <a:xfrm>
            <a:off x="6299085" y="2413118"/>
            <a:ext cx="3654965" cy="1958423"/>
          </a:xfrm>
          <a:prstGeom prst="rect">
            <a:avLst/>
          </a:prstGeom>
        </p:spPr>
      </p:pic>
      <p:sp>
        <p:nvSpPr>
          <p:cNvPr id="8" name="Plus 7"/>
          <p:cNvSpPr/>
          <p:nvPr/>
        </p:nvSpPr>
        <p:spPr>
          <a:xfrm>
            <a:off x="2815782" y="2408802"/>
            <a:ext cx="389501" cy="549064"/>
          </a:xfrm>
          <a:prstGeom prst="mathPlus">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qual 8"/>
          <p:cNvSpPr/>
          <p:nvPr/>
        </p:nvSpPr>
        <p:spPr>
          <a:xfrm>
            <a:off x="5079451" y="2408802"/>
            <a:ext cx="572454" cy="491706"/>
          </a:xfrm>
          <a:prstGeom prst="mathEqual">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 name="Rectangle 9"/>
          <p:cNvSpPr/>
          <p:nvPr/>
        </p:nvSpPr>
        <p:spPr>
          <a:xfrm>
            <a:off x="480291" y="4056845"/>
            <a:ext cx="6096000" cy="830997"/>
          </a:xfrm>
          <a:prstGeom prst="rect">
            <a:avLst/>
          </a:prstGeom>
        </p:spPr>
        <p:txBody>
          <a:bodyPr>
            <a:spAutoFit/>
          </a:bodyPr>
          <a:lstStyle/>
          <a:p>
            <a:r>
              <a:rPr lang="en-GB" sz="2400" dirty="0" smtClean="0"/>
              <a:t>Leading to exchanging:</a:t>
            </a:r>
            <a:r>
              <a:rPr lang="en-GB" sz="2400" baseline="0" dirty="0" smtClean="0"/>
              <a:t> </a:t>
            </a:r>
          </a:p>
          <a:p>
            <a:r>
              <a:rPr lang="en-GB" sz="2400" b="1" baseline="0" dirty="0" smtClean="0"/>
              <a:t>72</a:t>
            </a:r>
            <a:endParaRPr lang="en-GB" sz="2000" b="1" u="sng" dirty="0"/>
          </a:p>
        </p:txBody>
      </p:sp>
      <p:pic>
        <p:nvPicPr>
          <p:cNvPr id="11" name="Picture 10"/>
          <p:cNvPicPr>
            <a:picLocks noChangeAspect="1"/>
          </p:cNvPicPr>
          <p:nvPr/>
        </p:nvPicPr>
        <p:blipFill>
          <a:blip r:embed="rId5"/>
          <a:stretch>
            <a:fillRect/>
          </a:stretch>
        </p:blipFill>
        <p:spPr>
          <a:xfrm>
            <a:off x="480291" y="5064968"/>
            <a:ext cx="2358169" cy="1324650"/>
          </a:xfrm>
          <a:prstGeom prst="rect">
            <a:avLst/>
          </a:prstGeom>
        </p:spPr>
      </p:pic>
      <p:sp>
        <p:nvSpPr>
          <p:cNvPr id="12" name="Rectangle 11"/>
          <p:cNvSpPr/>
          <p:nvPr/>
        </p:nvSpPr>
        <p:spPr>
          <a:xfrm>
            <a:off x="5079451" y="4798966"/>
            <a:ext cx="6807749" cy="1631216"/>
          </a:xfrm>
          <a:prstGeom prst="rect">
            <a:avLst/>
          </a:prstGeom>
        </p:spPr>
        <p:txBody>
          <a:bodyPr wrap="square">
            <a:spAutoFit/>
          </a:bodyPr>
          <a:lstStyle/>
          <a:p>
            <a:pPr>
              <a:defRPr/>
            </a:pPr>
            <a:r>
              <a:rPr lang="en-GB" sz="2400" b="1" u="sng" dirty="0"/>
              <a:t>Expanded written method</a:t>
            </a:r>
            <a:endParaRPr lang="en-GB" sz="2400" dirty="0"/>
          </a:p>
          <a:p>
            <a:r>
              <a:rPr lang="en-GB" sz="2400" baseline="0" dirty="0" smtClean="0"/>
              <a:t>40 + 7 + 20 + 5 = </a:t>
            </a:r>
          </a:p>
          <a:p>
            <a:r>
              <a:rPr lang="en-GB" sz="2400" baseline="0" dirty="0" smtClean="0"/>
              <a:t>40+20 + 7 + 5 = </a:t>
            </a:r>
          </a:p>
          <a:p>
            <a:r>
              <a:rPr lang="en-GB" sz="2400" baseline="0" dirty="0" smtClean="0"/>
              <a:t>60 + 12 = 72</a:t>
            </a:r>
            <a:r>
              <a:rPr lang="en-GB" sz="2800" baseline="0" dirty="0" smtClean="0"/>
              <a:t>                          </a:t>
            </a:r>
          </a:p>
        </p:txBody>
      </p:sp>
      <p:pic>
        <p:nvPicPr>
          <p:cNvPr id="13" name="Picture 12"/>
          <p:cNvPicPr>
            <a:picLocks noChangeAspect="1"/>
          </p:cNvPicPr>
          <p:nvPr/>
        </p:nvPicPr>
        <p:blipFill>
          <a:blip r:embed="rId6"/>
          <a:stretch>
            <a:fillRect/>
          </a:stretch>
        </p:blipFill>
        <p:spPr>
          <a:xfrm>
            <a:off x="9371774" y="5079220"/>
            <a:ext cx="2087750" cy="1310397"/>
          </a:xfrm>
          <a:prstGeom prst="rect">
            <a:avLst/>
          </a:prstGeom>
        </p:spPr>
      </p:pic>
    </p:spTree>
    <p:extLst>
      <p:ext uri="{BB962C8B-B14F-4D97-AF65-F5344CB8AC3E}">
        <p14:creationId xmlns:p14="http://schemas.microsoft.com/office/powerpoint/2010/main" val="7195804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3600" dirty="0" smtClean="0"/>
              <a:t>   34        Adding in columns, no regrouping</a:t>
            </a:r>
            <a:endParaRPr lang="en-GB" sz="3600" dirty="0"/>
          </a:p>
          <a:p>
            <a:pPr marL="0" indent="0">
              <a:buNone/>
            </a:pPr>
            <a:r>
              <a:rPr lang="en-GB" sz="3600" dirty="0" smtClean="0"/>
              <a:t>     </a:t>
            </a:r>
            <a:r>
              <a:rPr lang="en-GB" sz="3600" u="sng" dirty="0" smtClean="0"/>
              <a:t> 12 </a:t>
            </a:r>
            <a:r>
              <a:rPr lang="en-GB" sz="3600" dirty="0" smtClean="0"/>
              <a:t>+</a:t>
            </a:r>
          </a:p>
          <a:p>
            <a:pPr marL="0" indent="0">
              <a:buNone/>
            </a:pPr>
            <a:r>
              <a:rPr lang="en-GB" sz="3600" dirty="0"/>
              <a:t> </a:t>
            </a:r>
            <a:r>
              <a:rPr lang="en-GB" sz="3600" dirty="0" smtClean="0"/>
              <a:t>    </a:t>
            </a:r>
            <a:r>
              <a:rPr lang="en-GB" sz="3600" u="sng" dirty="0" smtClean="0"/>
              <a:t>  46</a:t>
            </a:r>
          </a:p>
        </p:txBody>
      </p:sp>
    </p:spTree>
    <p:extLst>
      <p:ext uri="{BB962C8B-B14F-4D97-AF65-F5344CB8AC3E}">
        <p14:creationId xmlns:p14="http://schemas.microsoft.com/office/powerpoint/2010/main" val="27269426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1356" y="2441696"/>
            <a:ext cx="5017701" cy="4431983"/>
          </a:xfrm>
          <a:prstGeom prst="rect">
            <a:avLst/>
          </a:prstGeom>
        </p:spPr>
        <p:txBody>
          <a:bodyPr wrap="square">
            <a:spAutoFit/>
          </a:bodyPr>
          <a:lstStyle/>
          <a:p>
            <a:r>
              <a:rPr lang="en-GB" sz="2400" b="1" u="sng" dirty="0" smtClean="0"/>
              <a:t>Towards written methods</a:t>
            </a:r>
          </a:p>
          <a:p>
            <a:pPr marL="285750" indent="-285750">
              <a:buFont typeface="Wingdings" panose="05000000000000000000" pitchFamily="2" charset="2"/>
              <a:buChar char="Ø"/>
            </a:pPr>
            <a:r>
              <a:rPr lang="en-GB" sz="2400" dirty="0" smtClean="0"/>
              <a:t>Recording</a:t>
            </a:r>
            <a:r>
              <a:rPr lang="en-GB" sz="2400" baseline="0" dirty="0" smtClean="0"/>
              <a:t> addition and subtraction in expanded columns can support understanding of the quantity aspect of place value and prepare for efficient written methods with larger numbers. The numbers may be represented with Dienes apparatus. E.g. 75 – 42</a:t>
            </a:r>
          </a:p>
          <a:p>
            <a:endParaRPr lang="en-GB" u="none" dirty="0" smtClean="0"/>
          </a:p>
        </p:txBody>
      </p:sp>
      <p:pic>
        <p:nvPicPr>
          <p:cNvPr id="4" name="Picture 3"/>
          <p:cNvPicPr>
            <a:picLocks noChangeAspect="1"/>
          </p:cNvPicPr>
          <p:nvPr/>
        </p:nvPicPr>
        <p:blipFill rotWithShape="1">
          <a:blip r:embed="rId2"/>
          <a:srcRect l="14697" t="4878" r="18445" b="14982"/>
          <a:stretch/>
        </p:blipFill>
        <p:spPr>
          <a:xfrm>
            <a:off x="6341235" y="2782757"/>
            <a:ext cx="4996981" cy="3367531"/>
          </a:xfrm>
          <a:prstGeom prst="rect">
            <a:avLst/>
          </a:prstGeom>
        </p:spPr>
      </p:pic>
      <p:sp>
        <p:nvSpPr>
          <p:cNvPr id="2" name="TextBox 1"/>
          <p:cNvSpPr txBox="1"/>
          <p:nvPr/>
        </p:nvSpPr>
        <p:spPr>
          <a:xfrm>
            <a:off x="620486" y="881743"/>
            <a:ext cx="3320140" cy="769441"/>
          </a:xfrm>
          <a:prstGeom prst="rect">
            <a:avLst/>
          </a:prstGeom>
          <a:noFill/>
        </p:spPr>
        <p:txBody>
          <a:bodyPr wrap="none" rtlCol="0">
            <a:spAutoFit/>
          </a:bodyPr>
          <a:lstStyle/>
          <a:p>
            <a:r>
              <a:rPr lang="en-GB" sz="4400" dirty="0" smtClean="0"/>
              <a:t>Subtraction</a:t>
            </a:r>
            <a:endParaRPr lang="en-GB" sz="4400" dirty="0"/>
          </a:p>
        </p:txBody>
      </p:sp>
    </p:spTree>
    <p:extLst>
      <p:ext uri="{BB962C8B-B14F-4D97-AF65-F5344CB8AC3E}">
        <p14:creationId xmlns:p14="http://schemas.microsoft.com/office/powerpoint/2010/main" val="994167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Multiplication</a:t>
            </a:r>
            <a:endParaRPr lang="en-GB" dirty="0"/>
          </a:p>
        </p:txBody>
      </p:sp>
      <p:pic>
        <p:nvPicPr>
          <p:cNvPr id="3" name="Picture 6"/>
          <p:cNvPicPr>
            <a:picLocks noChangeAspect="1" noChangeArrowheads="1"/>
          </p:cNvPicPr>
          <p:nvPr/>
        </p:nvPicPr>
        <p:blipFill rotWithShape="1">
          <a:blip r:embed="rId2">
            <a:extLst>
              <a:ext uri="{28A0092B-C50C-407E-A947-70E740481C1C}">
                <a14:useLocalDpi xmlns:a14="http://schemas.microsoft.com/office/drawing/2010/main" val="0"/>
              </a:ext>
            </a:extLst>
          </a:blip>
          <a:srcRect l="11188" t="22881" r="13311" b="15481"/>
          <a:stretch/>
        </p:blipFill>
        <p:spPr bwMode="auto">
          <a:xfrm>
            <a:off x="438608" y="2274835"/>
            <a:ext cx="4775491" cy="25617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5807529" y="447188"/>
            <a:ext cx="6096000" cy="6217087"/>
          </a:xfrm>
          <a:prstGeom prst="rect">
            <a:avLst/>
          </a:prstGeom>
          <a:solidFill>
            <a:schemeClr val="bg2"/>
          </a:solidFill>
        </p:spPr>
        <p:txBody>
          <a:bodyPr>
            <a:spAutoFit/>
          </a:bodyPr>
          <a:lstStyle/>
          <a:p>
            <a:pPr marL="342900" indent="-342900">
              <a:buFont typeface="Wingdings" panose="05000000000000000000" pitchFamily="2" charset="2"/>
              <a:buChar char="Ø"/>
            </a:pPr>
            <a:r>
              <a:rPr lang="en-GB" dirty="0"/>
              <a:t>Doubling numbers up to 10 + 10 </a:t>
            </a:r>
          </a:p>
          <a:p>
            <a:r>
              <a:rPr lang="en-GB" dirty="0"/>
              <a:t>Link with understanding scaling</a:t>
            </a:r>
          </a:p>
          <a:p>
            <a:pPr marL="342900" indent="-342900">
              <a:buFont typeface="Wingdings" panose="05000000000000000000" pitchFamily="2" charset="2"/>
              <a:buChar char="Ø"/>
            </a:pPr>
            <a:r>
              <a:rPr lang="en-GB" dirty="0"/>
              <a:t>Using known doubles to work out double 2 digit numbers </a:t>
            </a:r>
          </a:p>
          <a:p>
            <a:r>
              <a:rPr lang="en-GB" dirty="0"/>
              <a:t>(double 15 = double 10 + double 5)</a:t>
            </a:r>
          </a:p>
          <a:p>
            <a:endParaRPr lang="en-GB" dirty="0"/>
          </a:p>
          <a:p>
            <a:r>
              <a:rPr lang="en-GB" b="1" u="sng" dirty="0"/>
              <a:t>Towards written methods</a:t>
            </a:r>
          </a:p>
          <a:p>
            <a:endParaRPr lang="en-GB" dirty="0"/>
          </a:p>
          <a:p>
            <a:pPr marL="285750" indent="-285750">
              <a:buFont typeface="Wingdings" panose="05000000000000000000" pitchFamily="2" charset="2"/>
              <a:buChar char="Ø"/>
              <a:defRPr/>
            </a:pPr>
            <a:r>
              <a:rPr lang="en-GB" dirty="0"/>
              <a:t>Use jottings to develop an understanding of doubling two digit numbers.</a:t>
            </a:r>
          </a:p>
          <a:p>
            <a:pPr>
              <a:defRPr/>
            </a:pPr>
            <a:endParaRPr lang="en-GB" dirty="0"/>
          </a:p>
          <a:p>
            <a:pPr>
              <a:defRPr/>
            </a:pPr>
            <a:r>
              <a:rPr lang="en-GB" sz="4000" dirty="0"/>
              <a:t>              16</a:t>
            </a:r>
          </a:p>
          <a:p>
            <a:pPr>
              <a:defRPr/>
            </a:pPr>
            <a:endParaRPr lang="en-GB" sz="4000" dirty="0"/>
          </a:p>
          <a:p>
            <a:pPr>
              <a:defRPr/>
            </a:pPr>
            <a:r>
              <a:rPr lang="en-GB" sz="4000" dirty="0"/>
              <a:t>      10           6</a:t>
            </a:r>
          </a:p>
          <a:p>
            <a:pPr>
              <a:defRPr/>
            </a:pPr>
            <a:r>
              <a:rPr lang="en-GB" sz="4000" dirty="0"/>
              <a:t>           </a:t>
            </a:r>
            <a:r>
              <a:rPr lang="en-GB" sz="2000" dirty="0"/>
              <a:t>x2</a:t>
            </a:r>
            <a:r>
              <a:rPr lang="en-GB" sz="4000" dirty="0"/>
              <a:t>           </a:t>
            </a:r>
            <a:r>
              <a:rPr lang="en-GB" sz="2000" dirty="0" err="1"/>
              <a:t>x2</a:t>
            </a:r>
            <a:endParaRPr lang="en-GB" sz="4800" dirty="0"/>
          </a:p>
          <a:p>
            <a:pPr>
              <a:defRPr/>
            </a:pPr>
            <a:r>
              <a:rPr lang="en-GB" sz="4000" dirty="0"/>
              <a:t>      20           12</a:t>
            </a:r>
            <a:endParaRPr lang="en-GB" dirty="0"/>
          </a:p>
        </p:txBody>
      </p:sp>
      <p:cxnSp>
        <p:nvCxnSpPr>
          <p:cNvPr id="8" name="Straight Arrow Connector 7"/>
          <p:cNvCxnSpPr/>
          <p:nvPr/>
        </p:nvCxnSpPr>
        <p:spPr>
          <a:xfrm>
            <a:off x="8941837" y="5337219"/>
            <a:ext cx="2147" cy="45290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7206256" y="4101921"/>
            <a:ext cx="553792" cy="42500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8474222" y="4202806"/>
            <a:ext cx="448132" cy="528034"/>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6972864" y="5487395"/>
            <a:ext cx="2147" cy="45290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0" y="5528516"/>
            <a:ext cx="6694461" cy="523220"/>
          </a:xfrm>
          <a:prstGeom prst="rect">
            <a:avLst/>
          </a:prstGeom>
          <a:noFill/>
        </p:spPr>
        <p:txBody>
          <a:bodyPr wrap="none" rtlCol="0">
            <a:spAutoFit/>
          </a:bodyPr>
          <a:lstStyle/>
          <a:p>
            <a:r>
              <a:rPr lang="en-GB" sz="2800" dirty="0" smtClean="0"/>
              <a:t>Should know their 2, 5, 10 times tables</a:t>
            </a:r>
            <a:endParaRPr lang="en-GB" sz="2800" dirty="0"/>
          </a:p>
        </p:txBody>
      </p:sp>
    </p:spTree>
    <p:extLst>
      <p:ext uri="{BB962C8B-B14F-4D97-AF65-F5344CB8AC3E}">
        <p14:creationId xmlns:p14="http://schemas.microsoft.com/office/powerpoint/2010/main" val="24092151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9397"/>
            <a:ext cx="11324592" cy="2554545"/>
          </a:xfrm>
          <a:prstGeom prst="rect">
            <a:avLst/>
          </a:prstGeom>
        </p:spPr>
        <p:txBody>
          <a:bodyPr wrap="square">
            <a:spAutoFit/>
          </a:bodyPr>
          <a:lstStyle/>
          <a:p>
            <a:pPr marL="285750" indent="-285750">
              <a:buFont typeface="Wingdings" panose="05000000000000000000" pitchFamily="2" charset="2"/>
              <a:buChar char="Ø"/>
            </a:pPr>
            <a:r>
              <a:rPr lang="en-GB" sz="2400" b="1" u="sng" dirty="0" smtClean="0"/>
              <a:t>DIVISION</a:t>
            </a:r>
          </a:p>
          <a:p>
            <a:pPr marL="285750" indent="-285750">
              <a:buFont typeface="Wingdings" panose="05000000000000000000" pitchFamily="2" charset="2"/>
              <a:buChar char="Ø"/>
            </a:pPr>
            <a:r>
              <a:rPr lang="en-GB" sz="2400" b="1" u="sng" dirty="0" smtClean="0"/>
              <a:t>Groupin</a:t>
            </a:r>
            <a:r>
              <a:rPr lang="en-GB" sz="2400" b="1" u="sng" baseline="0" dirty="0" smtClean="0"/>
              <a:t>g </a:t>
            </a:r>
            <a:r>
              <a:rPr lang="en-GB" sz="2400" b="1" u="sng" baseline="0" dirty="0" smtClean="0"/>
              <a:t>using a </a:t>
            </a:r>
            <a:r>
              <a:rPr lang="en-GB" sz="2400" b="1" u="sng" baseline="0" dirty="0" err="1" smtClean="0"/>
              <a:t>numberline</a:t>
            </a:r>
            <a:endParaRPr lang="en-GB" sz="2400" b="1" u="sng" dirty="0" smtClean="0"/>
          </a:p>
          <a:p>
            <a:endParaRPr lang="en-GB" sz="2400" dirty="0" smtClean="0"/>
          </a:p>
          <a:p>
            <a:r>
              <a:rPr lang="en-GB" sz="2400" dirty="0" smtClean="0"/>
              <a:t>Group from zero in jumps of the divisor</a:t>
            </a:r>
            <a:r>
              <a:rPr lang="en-GB" sz="2400" baseline="0" dirty="0" smtClean="0"/>
              <a:t> to find our ‘how many groups of 3 are there in 15?’. </a:t>
            </a:r>
            <a:endParaRPr lang="en-GB" sz="2400" dirty="0" smtClean="0"/>
          </a:p>
          <a:p>
            <a:endParaRPr lang="en-GB" sz="1100" dirty="0" smtClean="0"/>
          </a:p>
          <a:p>
            <a:r>
              <a:rPr lang="en-GB" sz="2400" dirty="0" smtClean="0"/>
              <a:t>15 </a:t>
            </a:r>
            <a:r>
              <a:rPr lang="en-GB" sz="2400" u="none" baseline="0" dirty="0" smtClean="0"/>
              <a:t> ÷ </a:t>
            </a:r>
            <a:r>
              <a:rPr lang="en-GB" sz="2400" dirty="0" smtClean="0"/>
              <a:t> 3 =</a:t>
            </a:r>
            <a:r>
              <a:rPr lang="en-GB" sz="2400" baseline="0" dirty="0" smtClean="0"/>
              <a:t> 5</a:t>
            </a:r>
            <a:endParaRPr lang="en-GB" sz="2400" dirty="0" smtClean="0"/>
          </a:p>
        </p:txBody>
      </p:sp>
      <p:pic>
        <p:nvPicPr>
          <p:cNvPr id="4" name="Picture 3"/>
          <p:cNvPicPr>
            <a:picLocks noChangeAspect="1"/>
          </p:cNvPicPr>
          <p:nvPr/>
        </p:nvPicPr>
        <p:blipFill>
          <a:blip r:embed="rId2"/>
          <a:stretch>
            <a:fillRect/>
          </a:stretch>
        </p:blipFill>
        <p:spPr>
          <a:xfrm>
            <a:off x="130935" y="3096440"/>
            <a:ext cx="6469487" cy="2610495"/>
          </a:xfrm>
          <a:prstGeom prst="rect">
            <a:avLst/>
          </a:prstGeom>
        </p:spPr>
      </p:pic>
      <p:pic>
        <p:nvPicPr>
          <p:cNvPr id="5" name="Picture 4"/>
          <p:cNvPicPr>
            <a:picLocks noChangeAspect="1"/>
          </p:cNvPicPr>
          <p:nvPr/>
        </p:nvPicPr>
        <p:blipFill>
          <a:blip r:embed="rId3"/>
          <a:stretch>
            <a:fillRect/>
          </a:stretch>
        </p:blipFill>
        <p:spPr>
          <a:xfrm>
            <a:off x="6600422" y="3354324"/>
            <a:ext cx="5446461" cy="1908855"/>
          </a:xfrm>
          <a:prstGeom prst="rect">
            <a:avLst/>
          </a:prstGeom>
        </p:spPr>
      </p:pic>
      <p:sp>
        <p:nvSpPr>
          <p:cNvPr id="6" name="Rectangle 5"/>
          <p:cNvSpPr/>
          <p:nvPr/>
        </p:nvSpPr>
        <p:spPr>
          <a:xfrm>
            <a:off x="261640" y="5859329"/>
            <a:ext cx="10954326" cy="707886"/>
          </a:xfrm>
          <a:prstGeom prst="rect">
            <a:avLst/>
          </a:prstGeom>
        </p:spPr>
        <p:txBody>
          <a:bodyPr wrap="square">
            <a:spAutoFit/>
          </a:bodyPr>
          <a:lstStyle/>
          <a:p>
            <a:pPr marL="285750" indent="-285750">
              <a:buFont typeface="Wingdings" panose="05000000000000000000" pitchFamily="2" charset="2"/>
              <a:buChar char="Ø"/>
            </a:pPr>
            <a:r>
              <a:rPr lang="en-GB" sz="2000" dirty="0" smtClean="0"/>
              <a:t>Continue work on arrays. </a:t>
            </a:r>
            <a:r>
              <a:rPr lang="en-GB" sz="2000" dirty="0" smtClean="0">
                <a:solidFill>
                  <a:schemeClr val="tx1"/>
                </a:solidFill>
              </a:rPr>
              <a:t>Support children</a:t>
            </a:r>
            <a:r>
              <a:rPr lang="en-GB" sz="2000" baseline="0" dirty="0" smtClean="0">
                <a:solidFill>
                  <a:schemeClr val="tx1"/>
                </a:solidFill>
              </a:rPr>
              <a:t> to understand how multiplication and division are inverse. Look at an array – what do you see?</a:t>
            </a:r>
            <a:endParaRPr lang="en-GB" sz="2000" dirty="0" smtClean="0">
              <a:solidFill>
                <a:schemeClr val="tx1"/>
              </a:solidFill>
            </a:endParaRPr>
          </a:p>
        </p:txBody>
      </p:sp>
    </p:spTree>
    <p:extLst>
      <p:ext uri="{BB962C8B-B14F-4D97-AF65-F5344CB8AC3E}">
        <p14:creationId xmlns:p14="http://schemas.microsoft.com/office/powerpoint/2010/main" val="4142503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4</a:t>
            </a:r>
            <a:endParaRPr lang="en-GB" dirty="0"/>
          </a:p>
        </p:txBody>
      </p:sp>
      <p:sp>
        <p:nvSpPr>
          <p:cNvPr id="3" name="TextBox 2"/>
          <p:cNvSpPr txBox="1"/>
          <p:nvPr/>
        </p:nvSpPr>
        <p:spPr>
          <a:xfrm>
            <a:off x="539827" y="2596243"/>
            <a:ext cx="10842171" cy="4278094"/>
          </a:xfrm>
          <a:prstGeom prst="rect">
            <a:avLst/>
          </a:prstGeom>
          <a:noFill/>
        </p:spPr>
        <p:txBody>
          <a:bodyPr wrap="square" rtlCol="0">
            <a:spAutoFit/>
          </a:bodyPr>
          <a:lstStyle/>
          <a:p>
            <a:r>
              <a:rPr lang="en-GB" sz="3200" dirty="0" smtClean="0"/>
              <a:t>Children should know ALL of their times tables by the end of year 4 and how to use the inverse (division) facts. </a:t>
            </a:r>
          </a:p>
          <a:p>
            <a:endParaRPr lang="en-GB" sz="3200" dirty="0"/>
          </a:p>
          <a:p>
            <a:pPr marL="342900" indent="-342900">
              <a:buFontTx/>
              <a:buChar char="-"/>
            </a:pPr>
            <a:r>
              <a:rPr lang="en-GB" sz="3200" dirty="0" smtClean="0"/>
              <a:t>TT </a:t>
            </a:r>
            <a:r>
              <a:rPr lang="en-GB" sz="3200" dirty="0" err="1" smtClean="0"/>
              <a:t>Rockstars</a:t>
            </a:r>
            <a:endParaRPr lang="en-GB" sz="3200" dirty="0" smtClean="0"/>
          </a:p>
          <a:p>
            <a:pPr marL="342900" indent="-342900">
              <a:buFontTx/>
              <a:buChar char="-"/>
            </a:pPr>
            <a:r>
              <a:rPr lang="en-GB" sz="3200" dirty="0" smtClean="0"/>
              <a:t>Songs (</a:t>
            </a:r>
            <a:r>
              <a:rPr lang="en-GB" sz="3200" dirty="0" err="1" smtClean="0"/>
              <a:t>Youtube</a:t>
            </a:r>
            <a:r>
              <a:rPr lang="en-GB" sz="3200" dirty="0" smtClean="0"/>
              <a:t>- Mr De </a:t>
            </a:r>
            <a:r>
              <a:rPr lang="en-GB" sz="3200" dirty="0" err="1" smtClean="0"/>
              <a:t>Maio</a:t>
            </a:r>
            <a:r>
              <a:rPr lang="en-GB" sz="3200" dirty="0" smtClean="0"/>
              <a:t>)</a:t>
            </a:r>
          </a:p>
          <a:p>
            <a:pPr marL="342900" indent="-342900">
              <a:buFontTx/>
              <a:buChar char="-"/>
            </a:pPr>
            <a:r>
              <a:rPr lang="en-GB" sz="3200" dirty="0" smtClean="0"/>
              <a:t>Skip counting as a first step</a:t>
            </a:r>
          </a:p>
          <a:p>
            <a:pPr marL="342900" indent="-342900">
              <a:buFontTx/>
              <a:buChar char="-"/>
            </a:pPr>
            <a:endParaRPr lang="en-GB" sz="2400" dirty="0" smtClean="0"/>
          </a:p>
          <a:p>
            <a:pPr marL="342900" indent="-342900">
              <a:buFontTx/>
              <a:buChar char="-"/>
            </a:pPr>
            <a:endParaRPr lang="en-GB" sz="2400" dirty="0"/>
          </a:p>
        </p:txBody>
      </p:sp>
    </p:spTree>
    <p:extLst>
      <p:ext uri="{BB962C8B-B14F-4D97-AF65-F5344CB8AC3E}">
        <p14:creationId xmlns:p14="http://schemas.microsoft.com/office/powerpoint/2010/main" val="895976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By the end of year 6</a:t>
            </a:r>
            <a:endParaRPr lang="en-GB" dirty="0"/>
          </a:p>
        </p:txBody>
      </p:sp>
      <p:sp>
        <p:nvSpPr>
          <p:cNvPr id="3" name="TextBox 2"/>
          <p:cNvSpPr txBox="1"/>
          <p:nvPr/>
        </p:nvSpPr>
        <p:spPr>
          <a:xfrm>
            <a:off x="963386" y="2971800"/>
            <a:ext cx="9321783" cy="1384995"/>
          </a:xfrm>
          <a:prstGeom prst="rect">
            <a:avLst/>
          </a:prstGeom>
          <a:noFill/>
        </p:spPr>
        <p:txBody>
          <a:bodyPr wrap="none" rtlCol="0">
            <a:spAutoFit/>
          </a:bodyPr>
          <a:lstStyle/>
          <a:p>
            <a:pPr marL="285750" indent="-285750">
              <a:buFont typeface="Arial" panose="020B0604020202020204" pitchFamily="34" charset="0"/>
              <a:buChar char="•"/>
            </a:pPr>
            <a:r>
              <a:rPr lang="en-GB" sz="2800" dirty="0" smtClean="0"/>
              <a:t>Written formal methods of calculation</a:t>
            </a:r>
          </a:p>
          <a:p>
            <a:pPr marL="285750" indent="-285750">
              <a:buFont typeface="Arial" panose="020B0604020202020204" pitchFamily="34" charset="0"/>
              <a:buChar char="•"/>
            </a:pPr>
            <a:r>
              <a:rPr lang="en-GB" sz="2800" dirty="0" smtClean="0"/>
              <a:t>Taught in steps so children understand the process,</a:t>
            </a:r>
          </a:p>
          <a:p>
            <a:r>
              <a:rPr lang="en-GB" sz="2800" dirty="0" smtClean="0"/>
              <a:t> not just copy it</a:t>
            </a:r>
            <a:endParaRPr lang="en-GB" sz="2800" dirty="0"/>
          </a:p>
        </p:txBody>
      </p:sp>
    </p:spTree>
    <p:extLst>
      <p:ext uri="{BB962C8B-B14F-4D97-AF65-F5344CB8AC3E}">
        <p14:creationId xmlns:p14="http://schemas.microsoft.com/office/powerpoint/2010/main" val="37359187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5256" y="420487"/>
            <a:ext cx="11197643" cy="461665"/>
          </a:xfrm>
          <a:prstGeom prst="rect">
            <a:avLst/>
          </a:prstGeom>
        </p:spPr>
        <p:txBody>
          <a:bodyPr wrap="square">
            <a:spAutoFit/>
          </a:bodyPr>
          <a:lstStyle/>
          <a:p>
            <a:pPr>
              <a:defRPr/>
            </a:pPr>
            <a:r>
              <a:rPr lang="en-GB" sz="2400" b="1" u="sng" dirty="0"/>
              <a:t>Towards a Written </a:t>
            </a:r>
            <a:r>
              <a:rPr lang="en-GB" sz="2400" b="1" u="sng" dirty="0" smtClean="0"/>
              <a:t>Method</a:t>
            </a:r>
            <a:endParaRPr lang="en-GB" sz="2400" b="1" u="sng" dirty="0"/>
          </a:p>
        </p:txBody>
      </p:sp>
      <p:pic>
        <p:nvPicPr>
          <p:cNvPr id="3" name="Picture 2"/>
          <p:cNvPicPr>
            <a:picLocks noChangeAspect="1"/>
          </p:cNvPicPr>
          <p:nvPr/>
        </p:nvPicPr>
        <p:blipFill>
          <a:blip r:embed="rId3"/>
          <a:stretch>
            <a:fillRect/>
          </a:stretch>
        </p:blipFill>
        <p:spPr>
          <a:xfrm>
            <a:off x="4181494" y="1847395"/>
            <a:ext cx="2335216" cy="1250471"/>
          </a:xfrm>
          <a:prstGeom prst="rect">
            <a:avLst/>
          </a:prstGeom>
        </p:spPr>
      </p:pic>
      <p:pic>
        <p:nvPicPr>
          <p:cNvPr id="4" name="Picture 3"/>
          <p:cNvPicPr>
            <a:picLocks noChangeAspect="1"/>
          </p:cNvPicPr>
          <p:nvPr/>
        </p:nvPicPr>
        <p:blipFill>
          <a:blip r:embed="rId4"/>
          <a:stretch>
            <a:fillRect/>
          </a:stretch>
        </p:blipFill>
        <p:spPr>
          <a:xfrm>
            <a:off x="6833555" y="1847395"/>
            <a:ext cx="971042" cy="1911737"/>
          </a:xfrm>
          <a:prstGeom prst="rect">
            <a:avLst/>
          </a:prstGeom>
        </p:spPr>
      </p:pic>
      <p:pic>
        <p:nvPicPr>
          <p:cNvPr id="5" name="Picture 4"/>
          <p:cNvPicPr>
            <a:picLocks noChangeAspect="1"/>
          </p:cNvPicPr>
          <p:nvPr/>
        </p:nvPicPr>
        <p:blipFill>
          <a:blip r:embed="rId5"/>
          <a:stretch>
            <a:fillRect/>
          </a:stretch>
        </p:blipFill>
        <p:spPr>
          <a:xfrm>
            <a:off x="686008" y="1751528"/>
            <a:ext cx="3061915" cy="2872978"/>
          </a:xfrm>
          <a:prstGeom prst="rect">
            <a:avLst/>
          </a:prstGeom>
        </p:spPr>
      </p:pic>
      <p:sp>
        <p:nvSpPr>
          <p:cNvPr id="6" name="Rectangle 5"/>
          <p:cNvSpPr/>
          <p:nvPr/>
        </p:nvSpPr>
        <p:spPr>
          <a:xfrm>
            <a:off x="888643" y="5061438"/>
            <a:ext cx="2734614" cy="1200329"/>
          </a:xfrm>
          <a:prstGeom prst="rect">
            <a:avLst/>
          </a:prstGeom>
        </p:spPr>
        <p:txBody>
          <a:bodyPr wrap="square">
            <a:spAutoFit/>
          </a:bodyPr>
          <a:lstStyle/>
          <a:p>
            <a:pPr>
              <a:defRPr/>
            </a:pPr>
            <a:r>
              <a:rPr lang="en-GB" dirty="0"/>
              <a:t>Leading to children understanding the exchange between tens and ones. </a:t>
            </a:r>
          </a:p>
        </p:txBody>
      </p:sp>
      <p:pic>
        <p:nvPicPr>
          <p:cNvPr id="8" name="Picture 7"/>
          <p:cNvPicPr>
            <a:picLocks noChangeAspect="1"/>
          </p:cNvPicPr>
          <p:nvPr/>
        </p:nvPicPr>
        <p:blipFill>
          <a:blip r:embed="rId6"/>
          <a:stretch>
            <a:fillRect/>
          </a:stretch>
        </p:blipFill>
        <p:spPr>
          <a:xfrm>
            <a:off x="4267505" y="4535692"/>
            <a:ext cx="2163193" cy="1581926"/>
          </a:xfrm>
          <a:prstGeom prst="rect">
            <a:avLst/>
          </a:prstGeom>
        </p:spPr>
      </p:pic>
      <p:pic>
        <p:nvPicPr>
          <p:cNvPr id="9" name="Picture 8"/>
          <p:cNvPicPr>
            <a:picLocks noChangeAspect="1"/>
          </p:cNvPicPr>
          <p:nvPr/>
        </p:nvPicPr>
        <p:blipFill>
          <a:blip r:embed="rId7"/>
          <a:stretch>
            <a:fillRect/>
          </a:stretch>
        </p:blipFill>
        <p:spPr>
          <a:xfrm>
            <a:off x="7804597" y="4535692"/>
            <a:ext cx="2233309" cy="1678728"/>
          </a:xfrm>
          <a:prstGeom prst="rect">
            <a:avLst/>
          </a:prstGeom>
        </p:spPr>
      </p:pic>
      <p:sp>
        <p:nvSpPr>
          <p:cNvPr id="14" name="Right Arrow 13"/>
          <p:cNvSpPr/>
          <p:nvPr/>
        </p:nvSpPr>
        <p:spPr>
          <a:xfrm>
            <a:off x="6518304" y="5004779"/>
            <a:ext cx="1163391" cy="6568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Down Arrow 15"/>
          <p:cNvSpPr/>
          <p:nvPr/>
        </p:nvSpPr>
        <p:spPr>
          <a:xfrm>
            <a:off x="5164428" y="3188017"/>
            <a:ext cx="656823" cy="120367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32245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7831" y="616837"/>
            <a:ext cx="6096000" cy="1477328"/>
          </a:xfrm>
          <a:prstGeom prst="rect">
            <a:avLst/>
          </a:prstGeom>
        </p:spPr>
        <p:txBody>
          <a:bodyPr>
            <a:spAutoFit/>
          </a:bodyPr>
          <a:lstStyle/>
          <a:p>
            <a:pPr>
              <a:defRPr/>
            </a:pPr>
            <a:r>
              <a:rPr lang="en-GB" b="1" u="sng" dirty="0"/>
              <a:t>Written methods (progressing to 3-digits)</a:t>
            </a:r>
          </a:p>
          <a:p>
            <a:pPr>
              <a:defRPr/>
            </a:pPr>
            <a:r>
              <a:rPr lang="en-GB" dirty="0"/>
              <a:t>Introduce expanded column subtraction with no decomposition, modelled with place value counters (Dienes could be used for those who need a less abstract representation)</a:t>
            </a:r>
          </a:p>
        </p:txBody>
      </p:sp>
      <p:pic>
        <p:nvPicPr>
          <p:cNvPr id="3" name="Picture 2"/>
          <p:cNvPicPr>
            <a:picLocks noChangeAspect="1"/>
          </p:cNvPicPr>
          <p:nvPr/>
        </p:nvPicPr>
        <p:blipFill rotWithShape="1">
          <a:blip r:embed="rId3"/>
          <a:srcRect l="16637" t="10040" r="18666" b="17629"/>
          <a:stretch/>
        </p:blipFill>
        <p:spPr>
          <a:xfrm>
            <a:off x="605308" y="2224788"/>
            <a:ext cx="4041540" cy="2540395"/>
          </a:xfrm>
          <a:prstGeom prst="rect">
            <a:avLst/>
          </a:prstGeom>
        </p:spPr>
      </p:pic>
      <p:pic>
        <p:nvPicPr>
          <p:cNvPr id="4" name="Picture 3"/>
          <p:cNvPicPr>
            <a:picLocks noChangeAspect="1"/>
          </p:cNvPicPr>
          <p:nvPr/>
        </p:nvPicPr>
        <p:blipFill rotWithShape="1">
          <a:blip r:embed="rId4"/>
          <a:srcRect l="15560" t="10456" r="18743" b="15652"/>
          <a:stretch/>
        </p:blipFill>
        <p:spPr>
          <a:xfrm>
            <a:off x="6503831" y="2224788"/>
            <a:ext cx="4017369" cy="2540395"/>
          </a:xfrm>
          <a:prstGeom prst="rect">
            <a:avLst/>
          </a:prstGeom>
        </p:spPr>
      </p:pic>
      <p:sp>
        <p:nvSpPr>
          <p:cNvPr id="5" name="TextBox 4"/>
          <p:cNvSpPr txBox="1"/>
          <p:nvPr/>
        </p:nvSpPr>
        <p:spPr>
          <a:xfrm>
            <a:off x="4816699" y="2820473"/>
            <a:ext cx="1532792" cy="646331"/>
          </a:xfrm>
          <a:prstGeom prst="rect">
            <a:avLst/>
          </a:prstGeom>
          <a:noFill/>
        </p:spPr>
        <p:txBody>
          <a:bodyPr wrap="none" rtlCol="0">
            <a:spAutoFit/>
          </a:bodyPr>
          <a:lstStyle/>
          <a:p>
            <a:r>
              <a:rPr lang="en-GB" dirty="0" smtClean="0"/>
              <a:t>Leading to</a:t>
            </a:r>
          </a:p>
          <a:p>
            <a:r>
              <a:rPr lang="en-GB" dirty="0" smtClean="0"/>
              <a:t>exchanging</a:t>
            </a:r>
            <a:endParaRPr lang="en-GB" dirty="0"/>
          </a:p>
        </p:txBody>
      </p:sp>
      <p:sp>
        <p:nvSpPr>
          <p:cNvPr id="6" name="TextBox 5"/>
          <p:cNvSpPr txBox="1"/>
          <p:nvPr/>
        </p:nvSpPr>
        <p:spPr>
          <a:xfrm>
            <a:off x="5043591" y="4765183"/>
            <a:ext cx="1037463" cy="1938992"/>
          </a:xfrm>
          <a:prstGeom prst="rect">
            <a:avLst/>
          </a:prstGeom>
          <a:noFill/>
        </p:spPr>
        <p:txBody>
          <a:bodyPr wrap="none" rtlCol="0">
            <a:spAutoFit/>
          </a:bodyPr>
          <a:lstStyle/>
          <a:p>
            <a:r>
              <a:rPr lang="en-GB" sz="4000" dirty="0" smtClean="0"/>
              <a:t> 72</a:t>
            </a:r>
          </a:p>
          <a:p>
            <a:r>
              <a:rPr lang="en-GB" sz="4000" u="sng" dirty="0" smtClean="0"/>
              <a:t>-47</a:t>
            </a:r>
          </a:p>
          <a:p>
            <a:r>
              <a:rPr lang="en-GB" sz="4000" u="sng" dirty="0"/>
              <a:t> </a:t>
            </a:r>
            <a:r>
              <a:rPr lang="en-GB" sz="4000" u="sng" dirty="0" smtClean="0"/>
              <a:t>25 </a:t>
            </a:r>
            <a:endParaRPr lang="en-GB" sz="4000" u="sng" dirty="0"/>
          </a:p>
        </p:txBody>
      </p:sp>
      <p:cxnSp>
        <p:nvCxnSpPr>
          <p:cNvPr id="8" name="Straight Connector 7"/>
          <p:cNvCxnSpPr/>
          <p:nvPr/>
        </p:nvCxnSpPr>
        <p:spPr>
          <a:xfrm>
            <a:off x="5293424" y="4919730"/>
            <a:ext cx="289671" cy="43788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5019789" y="4735064"/>
            <a:ext cx="312906" cy="369332"/>
          </a:xfrm>
          <a:prstGeom prst="rect">
            <a:avLst/>
          </a:prstGeom>
          <a:noFill/>
        </p:spPr>
        <p:txBody>
          <a:bodyPr wrap="none" rtlCol="0">
            <a:spAutoFit/>
          </a:bodyPr>
          <a:lstStyle/>
          <a:p>
            <a:r>
              <a:rPr lang="en-GB" dirty="0" smtClean="0"/>
              <a:t>6</a:t>
            </a:r>
            <a:endParaRPr lang="en-GB" dirty="0"/>
          </a:p>
        </p:txBody>
      </p:sp>
      <p:sp>
        <p:nvSpPr>
          <p:cNvPr id="10" name="TextBox 9"/>
          <p:cNvSpPr txBox="1"/>
          <p:nvPr/>
        </p:nvSpPr>
        <p:spPr>
          <a:xfrm>
            <a:off x="5418886" y="4720005"/>
            <a:ext cx="312906" cy="369332"/>
          </a:xfrm>
          <a:prstGeom prst="rect">
            <a:avLst/>
          </a:prstGeom>
          <a:noFill/>
        </p:spPr>
        <p:txBody>
          <a:bodyPr wrap="none" rtlCol="0">
            <a:spAutoFit/>
          </a:bodyPr>
          <a:lstStyle/>
          <a:p>
            <a:r>
              <a:rPr lang="en-GB" dirty="0" smtClean="0"/>
              <a:t>1</a:t>
            </a:r>
            <a:endParaRPr lang="en-GB" dirty="0"/>
          </a:p>
        </p:txBody>
      </p:sp>
      <p:sp>
        <p:nvSpPr>
          <p:cNvPr id="11" name="Down Arrow 10"/>
          <p:cNvSpPr/>
          <p:nvPr/>
        </p:nvSpPr>
        <p:spPr>
          <a:xfrm rot="3120078">
            <a:off x="6324825" y="5151529"/>
            <a:ext cx="1107583" cy="94015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7765961" y="5621608"/>
            <a:ext cx="3357009" cy="646331"/>
          </a:xfrm>
          <a:prstGeom prst="rect">
            <a:avLst/>
          </a:prstGeom>
          <a:noFill/>
        </p:spPr>
        <p:txBody>
          <a:bodyPr wrap="none" rtlCol="0">
            <a:spAutoFit/>
          </a:bodyPr>
          <a:lstStyle/>
          <a:p>
            <a:r>
              <a:rPr lang="en-GB" dirty="0" smtClean="0"/>
              <a:t>Leading to formal, compact</a:t>
            </a:r>
          </a:p>
          <a:p>
            <a:r>
              <a:rPr lang="en-GB" dirty="0"/>
              <a:t>m</a:t>
            </a:r>
            <a:r>
              <a:rPr lang="en-GB" dirty="0" smtClean="0"/>
              <a:t>ethod with exchanging.</a:t>
            </a:r>
            <a:endParaRPr lang="en-GB" dirty="0"/>
          </a:p>
        </p:txBody>
      </p:sp>
    </p:spTree>
    <p:extLst>
      <p:ext uri="{BB962C8B-B14F-4D97-AF65-F5344CB8AC3E}">
        <p14:creationId xmlns:p14="http://schemas.microsoft.com/office/powerpoint/2010/main" val="31220959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1633" y="381838"/>
            <a:ext cx="10806448" cy="2031325"/>
          </a:xfrm>
          <a:prstGeom prst="rect">
            <a:avLst/>
          </a:prstGeom>
        </p:spPr>
        <p:txBody>
          <a:bodyPr wrap="square">
            <a:spAutoFit/>
          </a:bodyPr>
          <a:lstStyle/>
          <a:p>
            <a:pPr>
              <a:defRPr/>
            </a:pPr>
            <a:r>
              <a:rPr lang="en-GB" sz="2400" b="1" u="sng" dirty="0"/>
              <a:t>Written methods (progressing to 3d x 2d)</a:t>
            </a:r>
          </a:p>
          <a:p>
            <a:pPr>
              <a:defRPr/>
            </a:pPr>
            <a:r>
              <a:rPr lang="en-GB" sz="2400" dirty="0"/>
              <a:t>Children to begin column multiplication, beginning with 2digit numbers by 1 digit numbers. </a:t>
            </a:r>
            <a:r>
              <a:rPr lang="en-GB" sz="2400" dirty="0" smtClean="0"/>
              <a:t>By end of year 6, working with much larger numbers. </a:t>
            </a:r>
            <a:endParaRPr lang="en-GB" sz="2400" dirty="0"/>
          </a:p>
          <a:p>
            <a:pPr>
              <a:defRPr/>
            </a:pPr>
            <a:endParaRPr lang="en-GB" dirty="0"/>
          </a:p>
          <a:p>
            <a:pPr>
              <a:defRPr/>
            </a:pPr>
            <a:endParaRPr lang="en-GB" dirty="0"/>
          </a:p>
          <a:p>
            <a:pPr>
              <a:defRPr/>
            </a:pPr>
            <a:endParaRPr lang="en-GB" dirty="0"/>
          </a:p>
        </p:txBody>
      </p:sp>
      <p:sp>
        <p:nvSpPr>
          <p:cNvPr id="5" name="TextBox 4"/>
          <p:cNvSpPr txBox="1"/>
          <p:nvPr/>
        </p:nvSpPr>
        <p:spPr>
          <a:xfrm>
            <a:off x="5378417" y="2129633"/>
            <a:ext cx="1152880" cy="523220"/>
          </a:xfrm>
          <a:prstGeom prst="rect">
            <a:avLst/>
          </a:prstGeom>
          <a:noFill/>
        </p:spPr>
        <p:txBody>
          <a:bodyPr wrap="none" rtlCol="0">
            <a:spAutoFit/>
          </a:bodyPr>
          <a:lstStyle/>
          <a:p>
            <a:r>
              <a:rPr lang="en-GB" sz="2800" dirty="0" smtClean="0"/>
              <a:t>34 x 3</a:t>
            </a:r>
            <a:endParaRPr lang="en-GB" sz="2800" dirty="0"/>
          </a:p>
        </p:txBody>
      </p:sp>
      <p:graphicFrame>
        <p:nvGraphicFramePr>
          <p:cNvPr id="6" name="Table 5"/>
          <p:cNvGraphicFramePr>
            <a:graphicFrameLocks noGrp="1"/>
          </p:cNvGraphicFramePr>
          <p:nvPr>
            <p:extLst/>
          </p:nvPr>
        </p:nvGraphicFramePr>
        <p:xfrm>
          <a:off x="641083" y="3142279"/>
          <a:ext cx="2192270" cy="1210780"/>
        </p:xfrm>
        <a:graphic>
          <a:graphicData uri="http://schemas.openxmlformats.org/drawingml/2006/table">
            <a:tbl>
              <a:tblPr firstRow="1" bandRow="1">
                <a:tableStyleId>{5C22544A-7EE6-4342-B048-85BDC9FD1C3A}</a:tableStyleId>
              </a:tblPr>
              <a:tblGrid>
                <a:gridCol w="292310"/>
                <a:gridCol w="870687"/>
                <a:gridCol w="1029273"/>
              </a:tblGrid>
              <a:tr h="605390">
                <a:tc>
                  <a:txBody>
                    <a:bodyPr/>
                    <a:lstStyle/>
                    <a:p>
                      <a:r>
                        <a:rPr lang="en-GB" dirty="0" smtClean="0"/>
                        <a:t>x</a:t>
                      </a:r>
                      <a:endParaRPr lang="en-GB" dirty="0"/>
                    </a:p>
                  </a:txBody>
                  <a:tcPr/>
                </a:tc>
                <a:tc>
                  <a:txBody>
                    <a:bodyPr/>
                    <a:lstStyle/>
                    <a:p>
                      <a:r>
                        <a:rPr lang="en-GB" dirty="0" smtClean="0"/>
                        <a:t>30</a:t>
                      </a:r>
                      <a:endParaRPr lang="en-GB" dirty="0"/>
                    </a:p>
                  </a:txBody>
                  <a:tcPr/>
                </a:tc>
                <a:tc>
                  <a:txBody>
                    <a:bodyPr/>
                    <a:lstStyle/>
                    <a:p>
                      <a:r>
                        <a:rPr lang="en-GB" dirty="0" smtClean="0"/>
                        <a:t>4</a:t>
                      </a:r>
                      <a:endParaRPr lang="en-GB" dirty="0"/>
                    </a:p>
                  </a:txBody>
                  <a:tcPr/>
                </a:tc>
              </a:tr>
              <a:tr h="605390">
                <a:tc>
                  <a:txBody>
                    <a:bodyPr/>
                    <a:lstStyle/>
                    <a:p>
                      <a:r>
                        <a:rPr lang="en-GB" dirty="0" smtClean="0"/>
                        <a:t>3</a:t>
                      </a:r>
                      <a:endParaRPr lang="en-GB" dirty="0"/>
                    </a:p>
                  </a:txBody>
                  <a:tcPr/>
                </a:tc>
                <a:tc>
                  <a:txBody>
                    <a:bodyPr/>
                    <a:lstStyle/>
                    <a:p>
                      <a:r>
                        <a:rPr lang="en-GB" dirty="0" smtClean="0"/>
                        <a:t>90</a:t>
                      </a:r>
                      <a:endParaRPr lang="en-GB" dirty="0"/>
                    </a:p>
                  </a:txBody>
                  <a:tcPr/>
                </a:tc>
                <a:tc>
                  <a:txBody>
                    <a:bodyPr/>
                    <a:lstStyle/>
                    <a:p>
                      <a:r>
                        <a:rPr lang="en-GB" dirty="0" smtClean="0"/>
                        <a:t>12</a:t>
                      </a:r>
                      <a:endParaRPr lang="en-GB" dirty="0"/>
                    </a:p>
                  </a:txBody>
                  <a:tcPr/>
                </a:tc>
              </a:tr>
            </a:tbl>
          </a:graphicData>
        </a:graphic>
      </p:graphicFrame>
      <p:sp>
        <p:nvSpPr>
          <p:cNvPr id="8" name="Right Arrow 7"/>
          <p:cNvSpPr/>
          <p:nvPr/>
        </p:nvSpPr>
        <p:spPr>
          <a:xfrm>
            <a:off x="3348507" y="3490174"/>
            <a:ext cx="1468192" cy="5151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326524" y="5164428"/>
            <a:ext cx="580608" cy="1200329"/>
          </a:xfrm>
          <a:prstGeom prst="rect">
            <a:avLst/>
          </a:prstGeom>
          <a:noFill/>
        </p:spPr>
        <p:txBody>
          <a:bodyPr wrap="none" rtlCol="0">
            <a:spAutoFit/>
          </a:bodyPr>
          <a:lstStyle/>
          <a:p>
            <a:r>
              <a:rPr lang="en-GB" dirty="0" smtClean="0"/>
              <a:t>  90</a:t>
            </a:r>
          </a:p>
          <a:p>
            <a:r>
              <a:rPr lang="en-GB" u="sng" dirty="0" smtClean="0"/>
              <a:t>+12</a:t>
            </a:r>
          </a:p>
          <a:p>
            <a:r>
              <a:rPr lang="en-GB" u="sng" dirty="0" smtClean="0"/>
              <a:t>102</a:t>
            </a:r>
          </a:p>
          <a:p>
            <a:r>
              <a:rPr lang="en-GB" dirty="0" smtClean="0"/>
              <a:t> </a:t>
            </a:r>
            <a:endParaRPr lang="en-GB" dirty="0"/>
          </a:p>
        </p:txBody>
      </p:sp>
      <p:sp>
        <p:nvSpPr>
          <p:cNvPr id="10" name="TextBox 9"/>
          <p:cNvSpPr txBox="1"/>
          <p:nvPr/>
        </p:nvSpPr>
        <p:spPr>
          <a:xfrm>
            <a:off x="5487151" y="2818848"/>
            <a:ext cx="1003801" cy="2554545"/>
          </a:xfrm>
          <a:prstGeom prst="rect">
            <a:avLst/>
          </a:prstGeom>
          <a:noFill/>
        </p:spPr>
        <p:txBody>
          <a:bodyPr wrap="none" rtlCol="0">
            <a:spAutoFit/>
          </a:bodyPr>
          <a:lstStyle/>
          <a:p>
            <a:r>
              <a:rPr lang="en-GB" sz="3200" dirty="0" smtClean="0"/>
              <a:t>   34</a:t>
            </a:r>
          </a:p>
          <a:p>
            <a:r>
              <a:rPr lang="en-GB" sz="3200" u="sng" dirty="0" smtClean="0"/>
              <a:t>X   3</a:t>
            </a:r>
          </a:p>
          <a:p>
            <a:r>
              <a:rPr lang="en-GB" sz="3200" dirty="0"/>
              <a:t> </a:t>
            </a:r>
            <a:r>
              <a:rPr lang="en-GB" sz="3200" dirty="0" smtClean="0"/>
              <a:t>  12</a:t>
            </a:r>
          </a:p>
          <a:p>
            <a:r>
              <a:rPr lang="en-GB" sz="3200" u="sng" dirty="0" smtClean="0"/>
              <a:t>+ 90</a:t>
            </a:r>
          </a:p>
          <a:p>
            <a:r>
              <a:rPr lang="en-GB" sz="3200" u="sng" dirty="0"/>
              <a:t> </a:t>
            </a:r>
            <a:r>
              <a:rPr lang="en-GB" sz="3200" u="sng" dirty="0" smtClean="0"/>
              <a:t>102</a:t>
            </a:r>
          </a:p>
        </p:txBody>
      </p:sp>
      <p:sp>
        <p:nvSpPr>
          <p:cNvPr id="11" name="Right Arrow 10"/>
          <p:cNvSpPr/>
          <p:nvPr/>
        </p:nvSpPr>
        <p:spPr>
          <a:xfrm>
            <a:off x="6993228" y="3490175"/>
            <a:ext cx="1352282" cy="5151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9504608" y="2975020"/>
            <a:ext cx="1106393" cy="2308324"/>
          </a:xfrm>
          <a:prstGeom prst="rect">
            <a:avLst/>
          </a:prstGeom>
          <a:noFill/>
        </p:spPr>
        <p:txBody>
          <a:bodyPr wrap="none" rtlCol="0">
            <a:spAutoFit/>
          </a:bodyPr>
          <a:lstStyle/>
          <a:p>
            <a:r>
              <a:rPr lang="en-GB" sz="3600" dirty="0" smtClean="0"/>
              <a:t>   34</a:t>
            </a:r>
          </a:p>
          <a:p>
            <a:r>
              <a:rPr lang="en-GB" sz="3600" u="sng" dirty="0" smtClean="0"/>
              <a:t>X   3</a:t>
            </a:r>
          </a:p>
          <a:p>
            <a:r>
              <a:rPr lang="en-GB" sz="3600" u="sng" dirty="0"/>
              <a:t> </a:t>
            </a:r>
            <a:r>
              <a:rPr lang="en-GB" sz="3600" u="sng" dirty="0" smtClean="0"/>
              <a:t>102</a:t>
            </a:r>
          </a:p>
          <a:p>
            <a:r>
              <a:rPr lang="en-GB" sz="3600" dirty="0" smtClean="0"/>
              <a:t>   </a:t>
            </a:r>
            <a:endParaRPr lang="en-GB" sz="2000" dirty="0"/>
          </a:p>
        </p:txBody>
      </p:sp>
      <p:sp>
        <p:nvSpPr>
          <p:cNvPr id="13" name="TextBox 12"/>
          <p:cNvSpPr txBox="1"/>
          <p:nvPr/>
        </p:nvSpPr>
        <p:spPr>
          <a:xfrm>
            <a:off x="9901351" y="4636394"/>
            <a:ext cx="312906" cy="369332"/>
          </a:xfrm>
          <a:prstGeom prst="rect">
            <a:avLst/>
          </a:prstGeom>
          <a:noFill/>
        </p:spPr>
        <p:txBody>
          <a:bodyPr wrap="none" rtlCol="0">
            <a:spAutoFit/>
          </a:bodyPr>
          <a:lstStyle/>
          <a:p>
            <a:r>
              <a:rPr lang="en-GB" dirty="0" smtClean="0"/>
              <a:t>1</a:t>
            </a:r>
            <a:endParaRPr lang="en-GB" dirty="0"/>
          </a:p>
        </p:txBody>
      </p:sp>
      <p:sp>
        <p:nvSpPr>
          <p:cNvPr id="14" name="TextBox 13"/>
          <p:cNvSpPr txBox="1"/>
          <p:nvPr/>
        </p:nvSpPr>
        <p:spPr>
          <a:xfrm>
            <a:off x="4082603" y="6001555"/>
            <a:ext cx="7577715" cy="369332"/>
          </a:xfrm>
          <a:prstGeom prst="rect">
            <a:avLst/>
          </a:prstGeom>
          <a:noFill/>
        </p:spPr>
        <p:txBody>
          <a:bodyPr wrap="none" rtlCol="0">
            <a:spAutoFit/>
          </a:bodyPr>
          <a:lstStyle/>
          <a:p>
            <a:r>
              <a:rPr lang="en-GB" dirty="0" smtClean="0"/>
              <a:t>Use grid method to explore why this works- a focus on place value</a:t>
            </a:r>
            <a:endParaRPr lang="en-GB" dirty="0"/>
          </a:p>
        </p:txBody>
      </p:sp>
    </p:spTree>
    <p:extLst>
      <p:ext uri="{BB962C8B-B14F-4D97-AF65-F5344CB8AC3E}">
        <p14:creationId xmlns:p14="http://schemas.microsoft.com/office/powerpoint/2010/main" val="7123310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2580" y="244696"/>
            <a:ext cx="1638590" cy="523220"/>
          </a:xfrm>
          <a:prstGeom prst="rect">
            <a:avLst/>
          </a:prstGeom>
          <a:noFill/>
        </p:spPr>
        <p:txBody>
          <a:bodyPr wrap="none" rtlCol="0">
            <a:spAutoFit/>
          </a:bodyPr>
          <a:lstStyle/>
          <a:p>
            <a:r>
              <a:rPr lang="en-GB" sz="2800" u="sng" dirty="0" smtClean="0"/>
              <a:t>Year 3/4</a:t>
            </a:r>
            <a:endParaRPr lang="en-GB" sz="2800" u="sng" dirty="0"/>
          </a:p>
        </p:txBody>
      </p:sp>
      <p:sp>
        <p:nvSpPr>
          <p:cNvPr id="3" name="Rectangle 2"/>
          <p:cNvSpPr/>
          <p:nvPr/>
        </p:nvSpPr>
        <p:spPr>
          <a:xfrm>
            <a:off x="523741" y="893629"/>
            <a:ext cx="6096000" cy="2031325"/>
          </a:xfrm>
          <a:prstGeom prst="rect">
            <a:avLst/>
          </a:prstGeom>
        </p:spPr>
        <p:txBody>
          <a:bodyPr>
            <a:spAutoFit/>
          </a:bodyPr>
          <a:lstStyle/>
          <a:p>
            <a:pPr>
              <a:defRPr/>
            </a:pPr>
            <a:r>
              <a:rPr lang="en-GB" b="1" u="sng" dirty="0"/>
              <a:t>Formal Written Methods</a:t>
            </a:r>
          </a:p>
          <a:p>
            <a:pPr>
              <a:defRPr/>
            </a:pPr>
            <a:r>
              <a:rPr lang="en-GB" dirty="0"/>
              <a:t>Formal short division should only be introduced once children have a good understanding of division and its links with multiplication.</a:t>
            </a:r>
          </a:p>
          <a:p>
            <a:pPr>
              <a:defRPr/>
            </a:pPr>
            <a:r>
              <a:rPr lang="en-GB" dirty="0"/>
              <a:t>Short division to be modelled for understanding using place value counters as shown below. Calculations with 2 and 3-digit dividends. </a:t>
            </a:r>
          </a:p>
        </p:txBody>
      </p:sp>
      <p:pic>
        <p:nvPicPr>
          <p:cNvPr id="4" name="Picture 3">
            <a:hlinkClick r:id="rId3" action="ppaction://hlinkpres?slideindex=1&amp;slidetitle="/>
          </p:cNvPr>
          <p:cNvPicPr>
            <a:picLocks noChangeAspect="1"/>
          </p:cNvPicPr>
          <p:nvPr/>
        </p:nvPicPr>
        <p:blipFill rotWithShape="1">
          <a:blip r:embed="rId4"/>
          <a:srcRect l="14241" r="37812" b="20404"/>
          <a:stretch/>
        </p:blipFill>
        <p:spPr>
          <a:xfrm>
            <a:off x="7050472" y="1348807"/>
            <a:ext cx="4535743" cy="4510694"/>
          </a:xfrm>
          <a:prstGeom prst="rect">
            <a:avLst/>
          </a:prstGeom>
        </p:spPr>
      </p:pic>
      <p:sp>
        <p:nvSpPr>
          <p:cNvPr id="5" name="TextBox 4"/>
          <p:cNvSpPr txBox="1"/>
          <p:nvPr/>
        </p:nvSpPr>
        <p:spPr>
          <a:xfrm>
            <a:off x="8894297" y="2073497"/>
            <a:ext cx="412292" cy="584775"/>
          </a:xfrm>
          <a:prstGeom prst="rect">
            <a:avLst/>
          </a:prstGeom>
          <a:noFill/>
        </p:spPr>
        <p:txBody>
          <a:bodyPr wrap="none" rtlCol="0">
            <a:spAutoFit/>
          </a:bodyPr>
          <a:lstStyle/>
          <a:p>
            <a:r>
              <a:rPr lang="en-GB" sz="3200" dirty="0" smtClean="0">
                <a:solidFill>
                  <a:schemeClr val="bg1"/>
                </a:solidFill>
              </a:rPr>
              <a:t>2</a:t>
            </a:r>
            <a:endParaRPr lang="en-GB" sz="3200" dirty="0">
              <a:solidFill>
                <a:schemeClr val="bg1"/>
              </a:solidFill>
            </a:endParaRPr>
          </a:p>
        </p:txBody>
      </p:sp>
      <p:sp>
        <p:nvSpPr>
          <p:cNvPr id="6" name="TextBox 5"/>
          <p:cNvSpPr txBox="1"/>
          <p:nvPr/>
        </p:nvSpPr>
        <p:spPr>
          <a:xfrm>
            <a:off x="9390548" y="2658272"/>
            <a:ext cx="312906" cy="369332"/>
          </a:xfrm>
          <a:prstGeom prst="rect">
            <a:avLst/>
          </a:prstGeom>
          <a:noFill/>
        </p:spPr>
        <p:txBody>
          <a:bodyPr wrap="none" rtlCol="0">
            <a:spAutoFit/>
          </a:bodyPr>
          <a:lstStyle/>
          <a:p>
            <a:r>
              <a:rPr lang="en-GB" dirty="0" smtClean="0">
                <a:solidFill>
                  <a:schemeClr val="bg1"/>
                </a:solidFill>
              </a:rPr>
              <a:t>2</a:t>
            </a:r>
            <a:endParaRPr lang="en-GB" dirty="0">
              <a:solidFill>
                <a:schemeClr val="bg1"/>
              </a:solidFill>
            </a:endParaRPr>
          </a:p>
        </p:txBody>
      </p:sp>
      <p:sp>
        <p:nvSpPr>
          <p:cNvPr id="7" name="TextBox 6"/>
          <p:cNvSpPr txBox="1"/>
          <p:nvPr/>
        </p:nvSpPr>
        <p:spPr>
          <a:xfrm>
            <a:off x="9530680" y="2073497"/>
            <a:ext cx="412292" cy="584775"/>
          </a:xfrm>
          <a:prstGeom prst="rect">
            <a:avLst/>
          </a:prstGeom>
          <a:noFill/>
        </p:spPr>
        <p:txBody>
          <a:bodyPr wrap="none" rtlCol="0">
            <a:spAutoFit/>
          </a:bodyPr>
          <a:lstStyle/>
          <a:p>
            <a:r>
              <a:rPr lang="en-GB" sz="3200" dirty="0" smtClean="0">
                <a:solidFill>
                  <a:schemeClr val="bg1"/>
                </a:solidFill>
              </a:rPr>
              <a:t>5</a:t>
            </a:r>
            <a:endParaRPr lang="en-GB" sz="3200" dirty="0">
              <a:solidFill>
                <a:schemeClr val="bg1"/>
              </a:solidFill>
            </a:endParaRPr>
          </a:p>
        </p:txBody>
      </p:sp>
      <p:sp>
        <p:nvSpPr>
          <p:cNvPr id="8" name="TextBox 7"/>
          <p:cNvSpPr txBox="1"/>
          <p:nvPr/>
        </p:nvSpPr>
        <p:spPr>
          <a:xfrm>
            <a:off x="10327187" y="2181218"/>
            <a:ext cx="381836" cy="369332"/>
          </a:xfrm>
          <a:prstGeom prst="rect">
            <a:avLst/>
          </a:prstGeom>
          <a:noFill/>
        </p:spPr>
        <p:txBody>
          <a:bodyPr wrap="none" rtlCol="0">
            <a:spAutoFit/>
          </a:bodyPr>
          <a:lstStyle/>
          <a:p>
            <a:r>
              <a:rPr lang="en-GB" dirty="0" smtClean="0">
                <a:solidFill>
                  <a:schemeClr val="bg1"/>
                </a:solidFill>
              </a:rPr>
              <a:t>r1</a:t>
            </a:r>
            <a:endParaRPr lang="en-GB" dirty="0">
              <a:solidFill>
                <a:schemeClr val="bg1"/>
              </a:solidFill>
            </a:endParaRPr>
          </a:p>
        </p:txBody>
      </p:sp>
      <p:sp>
        <p:nvSpPr>
          <p:cNvPr id="9" name="Oval 8"/>
          <p:cNvSpPr/>
          <p:nvPr/>
        </p:nvSpPr>
        <p:spPr>
          <a:xfrm>
            <a:off x="9701984" y="4169708"/>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8894297" y="4765181"/>
            <a:ext cx="636383" cy="24469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ight Arrow 10"/>
          <p:cNvSpPr/>
          <p:nvPr/>
        </p:nvSpPr>
        <p:spPr>
          <a:xfrm>
            <a:off x="9390548" y="5100032"/>
            <a:ext cx="312906" cy="1803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9947290" y="4169707"/>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9674757" y="5548169"/>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9942972" y="5530484"/>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9683401" y="4407050"/>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9942972" y="4407050"/>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9683401" y="4651006"/>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9942972" y="4651006"/>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9683401" y="4882777"/>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9942972" y="4882777"/>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9683401" y="5085793"/>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9942972" y="5085793"/>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9683401" y="5305947"/>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9942972" y="5305947"/>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9648559" y="5798317"/>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9908130" y="5798317"/>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9629976" y="6014013"/>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9889547" y="6014013"/>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9595134" y="6245630"/>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9854705" y="6245630"/>
            <a:ext cx="206146" cy="167425"/>
          </a:xfrm>
          <a:prstGeom prst="ellipse">
            <a:avLst/>
          </a:prstGeom>
          <a:solidFill>
            <a:srgbClr val="00B050"/>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30"/>
          <p:cNvPicPr>
            <a:picLocks noChangeAspect="1"/>
          </p:cNvPicPr>
          <p:nvPr/>
        </p:nvPicPr>
        <p:blipFill rotWithShape="1">
          <a:blip r:embed="rId5" cstate="print">
            <a:extLst>
              <a:ext uri="{28A0092B-C50C-407E-A947-70E740481C1C}">
                <a14:useLocalDpi xmlns:a14="http://schemas.microsoft.com/office/drawing/2010/main" val="0"/>
              </a:ext>
            </a:extLst>
          </a:blip>
          <a:srcRect l="38305" t="6402" r="19500" b="14483"/>
          <a:stretch/>
        </p:blipFill>
        <p:spPr>
          <a:xfrm rot="16200000">
            <a:off x="3992160" y="4898411"/>
            <a:ext cx="1026421" cy="2566052"/>
          </a:xfrm>
          <a:prstGeom prst="rect">
            <a:avLst/>
          </a:prstGeom>
          <a:ln w="19050">
            <a:solidFill>
              <a:srgbClr val="000000"/>
            </a:solidFill>
          </a:ln>
        </p:spPr>
      </p:pic>
      <p:sp>
        <p:nvSpPr>
          <p:cNvPr id="32" name="TextBox 31"/>
          <p:cNvSpPr txBox="1"/>
          <p:nvPr/>
        </p:nvSpPr>
        <p:spPr>
          <a:xfrm>
            <a:off x="516154" y="3542928"/>
            <a:ext cx="2706190" cy="584775"/>
          </a:xfrm>
          <a:prstGeom prst="rect">
            <a:avLst/>
          </a:prstGeom>
          <a:noFill/>
        </p:spPr>
        <p:txBody>
          <a:bodyPr wrap="none" rtlCol="0">
            <a:spAutoFit/>
          </a:bodyPr>
          <a:lstStyle/>
          <a:p>
            <a:r>
              <a:rPr lang="en-GB" sz="3200" u="sng" dirty="0" smtClean="0"/>
              <a:t>Year 5 and 6</a:t>
            </a:r>
            <a:endParaRPr lang="en-GB" sz="3200" u="sng" dirty="0"/>
          </a:p>
        </p:txBody>
      </p:sp>
      <p:sp>
        <p:nvSpPr>
          <p:cNvPr id="33" name="Rectangle 32"/>
          <p:cNvSpPr/>
          <p:nvPr/>
        </p:nvSpPr>
        <p:spPr>
          <a:xfrm>
            <a:off x="428199" y="4138724"/>
            <a:ext cx="6096000" cy="1754326"/>
          </a:xfrm>
          <a:prstGeom prst="rect">
            <a:avLst/>
          </a:prstGeom>
        </p:spPr>
        <p:txBody>
          <a:bodyPr>
            <a:spAutoFit/>
          </a:bodyPr>
          <a:lstStyle/>
          <a:p>
            <a:pPr>
              <a:defRPr/>
            </a:pPr>
            <a:r>
              <a:rPr lang="en-GB" dirty="0"/>
              <a:t>Children begin to practically develop their understanding of how express the remainder as a decimal or a fraction. Ensure practical understanding allows children to work through this (e.g. what could I do with this remaining 1? How could I share this between 6 as well?)</a:t>
            </a:r>
          </a:p>
        </p:txBody>
      </p:sp>
    </p:spTree>
    <p:extLst>
      <p:ext uri="{BB962C8B-B14F-4D97-AF65-F5344CB8AC3E}">
        <p14:creationId xmlns:p14="http://schemas.microsoft.com/office/powerpoint/2010/main" val="28886499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6014" y="1283446"/>
            <a:ext cx="6096000" cy="4401205"/>
          </a:xfrm>
          <a:prstGeom prst="rect">
            <a:avLst/>
          </a:prstGeom>
        </p:spPr>
        <p:txBody>
          <a:bodyPr>
            <a:spAutoFit/>
          </a:bodyPr>
          <a:lstStyle/>
          <a:p>
            <a:pPr>
              <a:defRPr/>
            </a:pPr>
            <a:r>
              <a:rPr lang="en-GB" sz="2800" b="1" u="sng" dirty="0"/>
              <a:t>Formal Written Methods – long and short division</a:t>
            </a:r>
          </a:p>
          <a:p>
            <a:pPr>
              <a:defRPr/>
            </a:pPr>
            <a:endParaRPr lang="en-GB" sz="2800" dirty="0"/>
          </a:p>
          <a:p>
            <a:pPr>
              <a:defRPr/>
            </a:pPr>
            <a:r>
              <a:rPr lang="en-GB" sz="2800" dirty="0"/>
              <a:t>Children to produce jottings or “Magic Multiplication Facts” to aid their work and to reinforce the link to multiplication.</a:t>
            </a:r>
          </a:p>
          <a:p>
            <a:pPr>
              <a:defRPr/>
            </a:pPr>
            <a:endParaRPr lang="en-GB" sz="2800" dirty="0"/>
          </a:p>
          <a:p>
            <a:pPr>
              <a:defRPr/>
            </a:pPr>
            <a:r>
              <a:rPr lang="en-GB" sz="2800" dirty="0"/>
              <a:t>Children to also represent remainders as a decimal. </a:t>
            </a:r>
          </a:p>
        </p:txBody>
      </p:sp>
      <p:sp>
        <p:nvSpPr>
          <p:cNvPr id="3" name="TextBox 2"/>
          <p:cNvSpPr txBox="1"/>
          <p:nvPr/>
        </p:nvSpPr>
        <p:spPr>
          <a:xfrm>
            <a:off x="669701" y="450761"/>
            <a:ext cx="1439818" cy="584775"/>
          </a:xfrm>
          <a:prstGeom prst="rect">
            <a:avLst/>
          </a:prstGeom>
          <a:noFill/>
        </p:spPr>
        <p:txBody>
          <a:bodyPr wrap="none" rtlCol="0">
            <a:spAutoFit/>
          </a:bodyPr>
          <a:lstStyle/>
          <a:p>
            <a:r>
              <a:rPr lang="en-GB" sz="3200" u="sng" dirty="0" smtClean="0"/>
              <a:t>Year 6</a:t>
            </a:r>
            <a:endParaRPr lang="en-GB" sz="3200" u="sng" dirty="0"/>
          </a:p>
        </p:txBody>
      </p:sp>
      <p:pic>
        <p:nvPicPr>
          <p:cNvPr id="4" name="Picture 3"/>
          <p:cNvPicPr>
            <a:picLocks noChangeAspect="1"/>
          </p:cNvPicPr>
          <p:nvPr/>
        </p:nvPicPr>
        <p:blipFill>
          <a:blip r:embed="rId3"/>
          <a:stretch>
            <a:fillRect/>
          </a:stretch>
        </p:blipFill>
        <p:spPr>
          <a:xfrm>
            <a:off x="6412014" y="2309164"/>
            <a:ext cx="5779986" cy="3863035"/>
          </a:xfrm>
          <a:prstGeom prst="rect">
            <a:avLst/>
          </a:prstGeom>
        </p:spPr>
      </p:pic>
    </p:spTree>
    <p:extLst>
      <p:ext uri="{BB962C8B-B14F-4D97-AF65-F5344CB8AC3E}">
        <p14:creationId xmlns:p14="http://schemas.microsoft.com/office/powerpoint/2010/main" val="1895584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you help?</a:t>
            </a:r>
            <a:endParaRPr lang="en-GB" dirty="0"/>
          </a:p>
        </p:txBody>
      </p:sp>
      <p:sp>
        <p:nvSpPr>
          <p:cNvPr id="3" name="TextBox 2"/>
          <p:cNvSpPr txBox="1"/>
          <p:nvPr/>
        </p:nvSpPr>
        <p:spPr>
          <a:xfrm>
            <a:off x="810000" y="2645229"/>
            <a:ext cx="11060871" cy="3785652"/>
          </a:xfrm>
          <a:prstGeom prst="rect">
            <a:avLst/>
          </a:prstGeom>
          <a:noFill/>
        </p:spPr>
        <p:txBody>
          <a:bodyPr wrap="square" rtlCol="0">
            <a:spAutoFit/>
          </a:bodyPr>
          <a:lstStyle/>
          <a:p>
            <a:r>
              <a:rPr lang="en-GB" sz="2400" dirty="0" smtClean="0"/>
              <a:t>Mathematical Talk</a:t>
            </a:r>
          </a:p>
          <a:p>
            <a:pPr marL="342900" indent="-342900">
              <a:buFontTx/>
              <a:buChar char="-"/>
            </a:pPr>
            <a:r>
              <a:rPr lang="en-GB" sz="2400" dirty="0" smtClean="0"/>
              <a:t>Pattern spotting, true or false, Convince me, answering in full sentences, find a rule, create your own problem, spot the mistake, what’s the same- what’s different? Predicting, shape and space, puzzles, left and right, estimating. </a:t>
            </a:r>
          </a:p>
          <a:p>
            <a:pPr marL="342900" indent="-342900">
              <a:buFontTx/>
              <a:buChar char="-"/>
            </a:pPr>
            <a:endParaRPr lang="en-GB" sz="2400" dirty="0" smtClean="0"/>
          </a:p>
          <a:p>
            <a:pPr marL="342900" indent="-342900">
              <a:buFontTx/>
              <a:buChar char="-"/>
            </a:pPr>
            <a:r>
              <a:rPr lang="en-GB" sz="2400" dirty="0">
                <a:hlinkClick r:id="rId2"/>
              </a:rPr>
              <a:t>http://www.familymathstoolkit.org.uk</a:t>
            </a:r>
            <a:r>
              <a:rPr lang="en-GB" sz="2400" dirty="0" smtClean="0">
                <a:hlinkClick r:id="rId2"/>
              </a:rPr>
              <a:t>/</a:t>
            </a:r>
            <a:endParaRPr lang="en-GB" sz="2400" dirty="0" smtClean="0"/>
          </a:p>
          <a:p>
            <a:pPr marL="342900" indent="-342900">
              <a:buFontTx/>
              <a:buChar char="-"/>
            </a:pPr>
            <a:r>
              <a:rPr lang="en-GB" sz="2400" dirty="0">
                <a:hlinkClick r:id="rId3"/>
              </a:rPr>
              <a:t>https://www.oxfordowl.co.uk/for-home/advice-for-parents</a:t>
            </a:r>
            <a:r>
              <a:rPr lang="en-GB" sz="2400" dirty="0" smtClean="0">
                <a:hlinkClick r:id="rId3"/>
              </a:rPr>
              <a:t>/</a:t>
            </a:r>
            <a:r>
              <a:rPr lang="en-GB" sz="2400" dirty="0" smtClean="0"/>
              <a:t> </a:t>
            </a:r>
          </a:p>
          <a:p>
            <a:pPr marL="342900" indent="-342900">
              <a:buFontTx/>
              <a:buChar char="-"/>
            </a:pPr>
            <a:endParaRPr lang="en-GB" sz="2400" dirty="0"/>
          </a:p>
          <a:p>
            <a:pPr marL="342900" indent="-342900">
              <a:buFontTx/>
              <a:buChar char="-"/>
            </a:pPr>
            <a:r>
              <a:rPr lang="en-GB" sz="2400" dirty="0" smtClean="0"/>
              <a:t>If you’re stuck- don’t be shy </a:t>
            </a:r>
            <a:r>
              <a:rPr lang="en-GB" sz="2400" dirty="0" smtClean="0">
                <a:sym typeface="Wingdings" panose="05000000000000000000" pitchFamily="2" charset="2"/>
              </a:rPr>
              <a:t> </a:t>
            </a:r>
            <a:endParaRPr lang="en-GB" sz="2400" dirty="0"/>
          </a:p>
        </p:txBody>
      </p:sp>
    </p:spTree>
    <p:extLst>
      <p:ext uri="{BB962C8B-B14F-4D97-AF65-F5344CB8AC3E}">
        <p14:creationId xmlns:p14="http://schemas.microsoft.com/office/powerpoint/2010/main" val="13116042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TM03457503[[fn=Quotable]]</Template>
  <TotalTime>40</TotalTime>
  <Words>1011</Words>
  <Application>Microsoft Office PowerPoint</Application>
  <PresentationFormat>Widescreen</PresentationFormat>
  <Paragraphs>150</Paragraphs>
  <Slides>19</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Century Gothic</vt:lpstr>
      <vt:lpstr>Wingdings</vt:lpstr>
      <vt:lpstr>Wingdings 2</vt:lpstr>
      <vt:lpstr>Quotable</vt:lpstr>
      <vt:lpstr>What maths looks like at St Margaret’s</vt:lpstr>
      <vt:lpstr>This is our philosophy </vt:lpstr>
      <vt:lpstr>What maths looks like in our school: </vt:lpstr>
      <vt:lpstr>How does it work?</vt:lpstr>
      <vt:lpstr>PowerPoint Presentation</vt:lpstr>
      <vt:lpstr>Where are we heading?</vt:lpstr>
      <vt:lpstr>PowerPoint Presentation</vt:lpstr>
      <vt:lpstr>PowerPoint Presentation</vt:lpstr>
      <vt:lpstr>PowerPoint Presentation</vt:lpstr>
      <vt:lpstr>Multiplication</vt:lpstr>
      <vt:lpstr>PowerPoint Presentation</vt:lpstr>
      <vt:lpstr>Year 4</vt:lpstr>
      <vt:lpstr>By the end of year 6</vt:lpstr>
      <vt:lpstr>PowerPoint Presentation</vt:lpstr>
      <vt:lpstr>PowerPoint Presentation</vt:lpstr>
      <vt:lpstr>PowerPoint Presentation</vt:lpstr>
      <vt:lpstr>PowerPoint Presentation</vt:lpstr>
      <vt:lpstr>PowerPoint Presentation</vt:lpstr>
      <vt:lpstr>How can you help?</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maths looks like at St Margaret’s</dc:title>
  <dc:creator>STVCarruthers</dc:creator>
  <cp:lastModifiedBy>STVCarruthers</cp:lastModifiedBy>
  <cp:revision>5</cp:revision>
  <dcterms:created xsi:type="dcterms:W3CDTF">2018-09-24T15:04:30Z</dcterms:created>
  <dcterms:modified xsi:type="dcterms:W3CDTF">2018-09-24T15:44:38Z</dcterms:modified>
</cp:coreProperties>
</file>